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8.jpeg" ContentType="image/jpeg"/>
  <Override PartName="/ppt/media/image27.png" ContentType="image/png"/>
  <Override PartName="/ppt/media/image33.jpeg" ContentType="image/jpeg"/>
  <Override PartName="/ppt/media/image26.jpeg" ContentType="image/jpeg"/>
  <Override PartName="/ppt/media/image24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10.jpeg" ContentType="image/jpeg"/>
  <Override PartName="/ppt/media/image5.png" ContentType="image/png"/>
  <Override PartName="/ppt/media/image35.jpeg" ContentType="image/jpeg"/>
  <Override PartName="/ppt/media/image29.jpeg" ContentType="image/jpeg"/>
  <Override PartName="/ppt/media/image36.jpeg" ContentType="image/jpeg"/>
  <Override PartName="/ppt/media/image11.jpeg" ContentType="image/jpeg"/>
  <Override PartName="/ppt/media/image9.jpeg" ContentType="image/jpeg"/>
  <Override PartName="/ppt/media/image8.jpeg" ContentType="image/jpeg"/>
  <Override PartName="/ppt/media/image38.png" ContentType="image/png"/>
  <Override PartName="/ppt/media/image39.jpeg" ContentType="image/jpeg"/>
  <Override PartName="/ppt/media/image37.jpeg" ContentType="image/jpeg"/>
  <Override PartName="/ppt/media/image30.jpeg" ContentType="image/jpeg"/>
  <Override PartName="/ppt/media/image31.jpeg" ContentType="image/jpeg"/>
  <Override PartName="/ppt/media/image4.jpeg" ContentType="image/jpeg"/>
  <Override PartName="/ppt/media/image2.png" ContentType="image/png"/>
  <Override PartName="/ppt/media/image25.jpeg" ContentType="image/jpeg"/>
  <Override PartName="/ppt/media/image32.jpeg" ContentType="image/jpeg"/>
  <Override PartName="/ppt/media/image12.jpeg" ContentType="image/jpeg"/>
  <Override PartName="/ppt/media/image34.png" ContentType="image/png"/>
  <Override PartName="/ppt/media/image13.jpeg" ContentType="image/jpeg"/>
  <Override PartName="/ppt/media/image7.png" ContentType="image/png"/>
  <Override PartName="/ppt/media/image22.jpeg" ContentType="image/jpeg"/>
  <Override PartName="/ppt/media/image6.jpeg" ContentType="image/jpeg"/>
  <Override PartName="/ppt/media/image3.png" ContentType="image/png"/>
  <Override PartName="/ppt/media/image17.jpeg" ContentType="image/jpeg"/>
  <Override PartName="/ppt/media/image1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844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844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160" cy="613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844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844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160" cy="613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4360"/>
            <a:ext cx="2741760" cy="3668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4038480" y="6354720"/>
            <a:ext cx="41148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4360"/>
            <a:ext cx="2741760" cy="3668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3EE8140-95A9-42E9-AB98-2DFD500200F8}" type="slidenum"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 Box 3"/>
          <p:cNvSpPr/>
          <p:nvPr/>
        </p:nvSpPr>
        <p:spPr>
          <a:xfrm>
            <a:off x="838080" y="6356520"/>
            <a:ext cx="27432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4038480" y="6356160"/>
            <a:ext cx="411336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723600"/>
                <a:tab algn="l" pos="1447560"/>
                <a:tab algn="l" pos="2171520"/>
                <a:tab algn="l" pos="2895480"/>
                <a:tab algn="l" pos="361944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it-IT" sz="1200" spc="-1" strike="noStrike">
                <a:solidFill>
                  <a:srgbClr val="898989"/>
                </a:solidFill>
                <a:latin typeface="Calibri"/>
                <a:ea typeface="Arial"/>
              </a:rPr>
              <a:t>IC 5    -   22  dicembre 2010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8610480" y="6356160"/>
            <a:ext cx="274176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B0F7C874-6482-4B60-9828-6C55C781B863}" type="slidenum">
              <a:rPr b="0" lang="it-IT" sz="1200" spc="-1" strike="noStrike">
                <a:solidFill>
                  <a:srgbClr val="898989"/>
                </a:solidFill>
                <a:latin typeface="Calibri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www.ic5bologna.gov.it/" TargetMode="External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istruzione.it/iscrizionionline/" TargetMode="External"/><Relationship Id="rId2" Type="http://schemas.openxmlformats.org/officeDocument/2006/relationships/image" Target="../media/image36.jpeg"/><Relationship Id="rId3" Type="http://schemas.openxmlformats.org/officeDocument/2006/relationships/hyperlink" Target="http://www.istruzione.it/iscrizionionline/" TargetMode="External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1"/>
          <p:cNvSpPr/>
          <p:nvPr/>
        </p:nvSpPr>
        <p:spPr>
          <a:xfrm>
            <a:off x="2247840" y="2239920"/>
            <a:ext cx="6477120" cy="11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tile/>
          </a:blipFill>
          <a:ln cap="sq"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000" spc="-1" strike="noStrike">
                <a:solidFill>
                  <a:srgbClr val="ff0000"/>
                </a:solidFill>
                <a:latin typeface="Comic Sans MS"/>
                <a:ea typeface="MS PGothic"/>
              </a:rPr>
              <a:t>Sito: </a:t>
            </a:r>
            <a:r>
              <a:rPr b="0" lang="it-IT" sz="2400" spc="-1" strike="noStrike" u="sng">
                <a:solidFill>
                  <a:srgbClr val="ccccff"/>
                </a:solidFill>
                <a:uFillTx/>
                <a:latin typeface="Comic Sans MS"/>
                <a:ea typeface="MS PGothic"/>
                <a:hlinkClick r:id="rId2"/>
              </a:rPr>
              <a:t>www.ic5bologna.edu.it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000" spc="-1" strike="noStrike">
                <a:solidFill>
                  <a:srgbClr val="ff0000"/>
                </a:solidFill>
                <a:latin typeface="Comic Sans MS"/>
                <a:ea typeface="MS PGothic"/>
              </a:rPr>
              <a:t>Mail: segreteriaic5bologna@gmail.com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Text Box 3"/>
          <p:cNvSpPr/>
          <p:nvPr/>
        </p:nvSpPr>
        <p:spPr>
          <a:xfrm>
            <a:off x="2590920" y="1371600"/>
            <a:ext cx="5790960" cy="78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800" spc="-1" strike="noStrike">
                <a:solidFill>
                  <a:srgbClr val="ff0000"/>
                </a:solidFill>
                <a:latin typeface="Comic Sans MS"/>
                <a:ea typeface="MS PGothic"/>
              </a:rPr>
              <a:t> </a:t>
            </a:r>
            <a:r>
              <a:rPr b="1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Via A. di Vincenzo 55 - BOLOGNA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Tel. 051 - 367989 - 051 - 359474</a:t>
            </a:r>
            <a:r>
              <a:rPr b="0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WordArt 4"/>
          <p:cNvSpPr txBox="1"/>
          <p:nvPr/>
        </p:nvSpPr>
        <p:spPr>
          <a:xfrm>
            <a:off x="2558880" y="243000"/>
            <a:ext cx="5486400" cy="1066680"/>
          </a:xfrm>
          <a:prstGeom prst="rect">
            <a:avLst/>
          </a:prstGeom>
        </p:spPr>
        <p:txBody>
          <a:bodyPr wrap="none" lIns="90000" rIns="90000" tIns="46800" bIns="46800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1800" spc="1" strike="noStrike">
                <a:ln w="0">
                  <a:noFill/>
                </a:ln>
                <a:solidFill>
                  <a:srgbClr val="ff000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ISTITUTO COMPRENSIVO 5</a:t>
            </a:r>
            <a:endParaRPr b="1" lang="en-US" sz="1800" spc="1" strike="noStrike">
              <a:ln w="0">
                <a:noFill/>
              </a:ln>
              <a:solidFill>
                <a:srgbClr val="ff000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</p:txBody>
      </p:sp>
      <p:sp>
        <p:nvSpPr>
          <p:cNvPr id="85" name="WordArt 5"/>
          <p:cNvSpPr txBox="1"/>
          <p:nvPr/>
        </p:nvSpPr>
        <p:spPr>
          <a:xfrm>
            <a:off x="2133720" y="3602160"/>
            <a:ext cx="6781680" cy="1447560"/>
          </a:xfrm>
          <a:prstGeom prst="rect">
            <a:avLst/>
          </a:prstGeom>
        </p:spPr>
        <p:txBody>
          <a:bodyPr wrap="none" lIns="90000" rIns="90000" tIns="46800" bIns="46800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1" strike="noStrike">
                <a:ln w="0">
                  <a:noFill/>
                </a:ln>
                <a:solidFill>
                  <a:srgbClr val="00008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SECONDARIA DI I GRADO </a:t>
            </a:r>
            <a:endParaRPr b="0" lang="en-US" sz="1800" spc="1" strike="noStrike">
              <a:ln w="0">
                <a:noFill/>
              </a:ln>
              <a:solidFill>
                <a:srgbClr val="00008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1" strike="noStrike">
                <a:ln w="0">
                  <a:noFill/>
                </a:ln>
                <a:solidFill>
                  <a:srgbClr val="00008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"TESTONI FIORAVANTI"</a:t>
            </a:r>
            <a:endParaRPr b="0" lang="en-US" sz="1800" spc="1" strike="noStrike">
              <a:ln w="0">
                <a:noFill/>
              </a:ln>
              <a:solidFill>
                <a:srgbClr val="00008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</p:txBody>
      </p:sp>
      <p:sp>
        <p:nvSpPr>
          <p:cNvPr id="86" name="Text Box 6"/>
          <p:cNvSpPr/>
          <p:nvPr/>
        </p:nvSpPr>
        <p:spPr>
          <a:xfrm>
            <a:off x="3619440" y="5119560"/>
            <a:ext cx="39625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3200" spc="-1" strike="noStrike">
                <a:solidFill>
                  <a:srgbClr val="ff0000"/>
                </a:solidFill>
                <a:latin typeface="Comic Sans MS"/>
                <a:ea typeface="MS PGothic"/>
              </a:rPr>
              <a:t>a.s. 2021 - 22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Rectangle 7"/>
          <p:cNvSpPr/>
          <p:nvPr/>
        </p:nvSpPr>
        <p:spPr>
          <a:xfrm>
            <a:off x="10126800" y="1000080"/>
            <a:ext cx="914400" cy="914400"/>
          </a:xfrm>
          <a:prstGeom prst="rect">
            <a:avLst/>
          </a:prstGeom>
          <a:noFill/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Picture 8" descr=""/>
          <p:cNvPicPr/>
          <p:nvPr/>
        </p:nvPicPr>
        <p:blipFill>
          <a:blip r:embed="rId3"/>
          <a:stretch/>
        </p:blipFill>
        <p:spPr>
          <a:xfrm>
            <a:off x="9005760" y="534960"/>
            <a:ext cx="2881440" cy="2155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ttangolo 1"/>
          <p:cNvSpPr/>
          <p:nvPr/>
        </p:nvSpPr>
        <p:spPr>
          <a:xfrm>
            <a:off x="2496960" y="260280"/>
            <a:ext cx="542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FORMAZIONE CLASSI PRIME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Rettangolo 2"/>
          <p:cNvSpPr/>
          <p:nvPr/>
        </p:nvSpPr>
        <p:spPr>
          <a:xfrm>
            <a:off x="2803680" y="836640"/>
            <a:ext cx="4345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ff0000"/>
                </a:solidFill>
                <a:latin typeface="Comic Sans MS"/>
                <a:ea typeface="MS PGothic"/>
              </a:rPr>
              <a:t>SI!  scelta  </a:t>
            </a:r>
            <a:r>
              <a:rPr b="1" lang="it-IT" sz="1800" spc="-1" strike="noStrike" u="sng">
                <a:solidFill>
                  <a:srgbClr val="ff0000"/>
                </a:solidFill>
                <a:uFillTx/>
                <a:latin typeface="Comic Sans MS"/>
                <a:ea typeface="MS PGothic"/>
              </a:rPr>
              <a:t>reciproca</a:t>
            </a:r>
            <a:r>
              <a:rPr b="1" lang="it-IT" sz="1800" spc="-1" strike="noStrike">
                <a:solidFill>
                  <a:srgbClr val="ff0000"/>
                </a:solidFill>
                <a:latin typeface="Comic Sans MS"/>
                <a:ea typeface="MS PGothic"/>
              </a:rPr>
              <a:t> di un compagno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AutoShape 10"/>
          <p:cNvSpPr/>
          <p:nvPr/>
        </p:nvSpPr>
        <p:spPr>
          <a:xfrm>
            <a:off x="1581120" y="1562040"/>
            <a:ext cx="3213000" cy="763560"/>
          </a:xfrm>
          <a:custGeom>
            <a:avLst/>
            <a:gdLst/>
            <a:ahLst/>
            <a:rect l="0" t="0" r="r" b="b"/>
            <a:pathLst>
              <a:path w="8797" h="2123">
                <a:moveTo>
                  <a:pt x="0" y="2122"/>
                </a:moveTo>
                <a:lnTo>
                  <a:pt x="6" y="2011"/>
                </a:lnTo>
                <a:lnTo>
                  <a:pt x="22" y="1900"/>
                </a:lnTo>
                <a:lnTo>
                  <a:pt x="50" y="1790"/>
                </a:lnTo>
                <a:lnTo>
                  <a:pt x="89" y="1681"/>
                </a:lnTo>
                <a:lnTo>
                  <a:pt x="139" y="1573"/>
                </a:lnTo>
                <a:lnTo>
                  <a:pt x="199" y="1466"/>
                </a:lnTo>
                <a:lnTo>
                  <a:pt x="270" y="1362"/>
                </a:lnTo>
                <a:lnTo>
                  <a:pt x="351" y="1259"/>
                </a:lnTo>
                <a:lnTo>
                  <a:pt x="443" y="1159"/>
                </a:lnTo>
                <a:lnTo>
                  <a:pt x="545" y="1061"/>
                </a:lnTo>
                <a:lnTo>
                  <a:pt x="656" y="966"/>
                </a:lnTo>
                <a:lnTo>
                  <a:pt x="776" y="875"/>
                </a:lnTo>
                <a:lnTo>
                  <a:pt x="906" y="787"/>
                </a:lnTo>
                <a:lnTo>
                  <a:pt x="1044" y="702"/>
                </a:lnTo>
                <a:lnTo>
                  <a:pt x="1191" y="622"/>
                </a:lnTo>
                <a:lnTo>
                  <a:pt x="1345" y="545"/>
                </a:lnTo>
                <a:lnTo>
                  <a:pt x="1507" y="473"/>
                </a:lnTo>
                <a:lnTo>
                  <a:pt x="1676" y="405"/>
                </a:lnTo>
                <a:lnTo>
                  <a:pt x="1851" y="342"/>
                </a:lnTo>
                <a:lnTo>
                  <a:pt x="2033" y="284"/>
                </a:lnTo>
                <a:lnTo>
                  <a:pt x="2220" y="231"/>
                </a:lnTo>
                <a:lnTo>
                  <a:pt x="2412" y="183"/>
                </a:lnTo>
                <a:lnTo>
                  <a:pt x="2608" y="141"/>
                </a:lnTo>
                <a:lnTo>
                  <a:pt x="2809" y="104"/>
                </a:lnTo>
                <a:lnTo>
                  <a:pt x="3013" y="72"/>
                </a:lnTo>
                <a:lnTo>
                  <a:pt x="3220" y="46"/>
                </a:lnTo>
                <a:lnTo>
                  <a:pt x="3429" y="26"/>
                </a:lnTo>
                <a:lnTo>
                  <a:pt x="3640" y="12"/>
                </a:lnTo>
                <a:lnTo>
                  <a:pt x="3852" y="3"/>
                </a:lnTo>
                <a:lnTo>
                  <a:pt x="4065" y="0"/>
                </a:lnTo>
                <a:lnTo>
                  <a:pt x="4595" y="0"/>
                </a:lnTo>
                <a:lnTo>
                  <a:pt x="4809" y="3"/>
                </a:lnTo>
                <a:lnTo>
                  <a:pt x="5023" y="12"/>
                </a:lnTo>
                <a:lnTo>
                  <a:pt x="5235" y="26"/>
                </a:lnTo>
                <a:lnTo>
                  <a:pt x="5446" y="47"/>
                </a:lnTo>
                <a:lnTo>
                  <a:pt x="5654" y="73"/>
                </a:lnTo>
                <a:lnTo>
                  <a:pt x="5859" y="105"/>
                </a:lnTo>
                <a:lnTo>
                  <a:pt x="6061" y="143"/>
                </a:lnTo>
                <a:lnTo>
                  <a:pt x="6259" y="186"/>
                </a:lnTo>
                <a:lnTo>
                  <a:pt x="6452" y="234"/>
                </a:lnTo>
                <a:lnTo>
                  <a:pt x="6640" y="288"/>
                </a:lnTo>
                <a:lnTo>
                  <a:pt x="6822" y="347"/>
                </a:lnTo>
                <a:lnTo>
                  <a:pt x="6998" y="411"/>
                </a:lnTo>
                <a:lnTo>
                  <a:pt x="7168" y="479"/>
                </a:lnTo>
                <a:lnTo>
                  <a:pt x="7330" y="552"/>
                </a:lnTo>
                <a:lnTo>
                  <a:pt x="7485" y="630"/>
                </a:lnTo>
                <a:lnTo>
                  <a:pt x="7631" y="711"/>
                </a:lnTo>
                <a:lnTo>
                  <a:pt x="7770" y="797"/>
                </a:lnTo>
                <a:lnTo>
                  <a:pt x="7899" y="886"/>
                </a:lnTo>
                <a:lnTo>
                  <a:pt x="8019" y="978"/>
                </a:lnTo>
                <a:lnTo>
                  <a:pt x="8130" y="1074"/>
                </a:lnTo>
                <a:lnTo>
                  <a:pt x="8231" y="1173"/>
                </a:lnTo>
                <a:lnTo>
                  <a:pt x="8321" y="1274"/>
                </a:lnTo>
                <a:lnTo>
                  <a:pt x="8402" y="1378"/>
                </a:lnTo>
                <a:lnTo>
                  <a:pt x="8472" y="1484"/>
                </a:lnTo>
                <a:lnTo>
                  <a:pt x="8531" y="1591"/>
                </a:lnTo>
                <a:lnTo>
                  <a:pt x="8796" y="1591"/>
                </a:lnTo>
                <a:lnTo>
                  <a:pt x="8395" y="2122"/>
                </a:lnTo>
                <a:lnTo>
                  <a:pt x="7736" y="1591"/>
                </a:lnTo>
                <a:lnTo>
                  <a:pt x="8001" y="1591"/>
                </a:lnTo>
                <a:lnTo>
                  <a:pt x="7942" y="1485"/>
                </a:lnTo>
                <a:lnTo>
                  <a:pt x="7873" y="1380"/>
                </a:lnTo>
                <a:lnTo>
                  <a:pt x="7794" y="1277"/>
                </a:lnTo>
                <a:lnTo>
                  <a:pt x="7704" y="1177"/>
                </a:lnTo>
                <a:lnTo>
                  <a:pt x="7605" y="1079"/>
                </a:lnTo>
                <a:lnTo>
                  <a:pt x="7496" y="984"/>
                </a:lnTo>
                <a:lnTo>
                  <a:pt x="7378" y="892"/>
                </a:lnTo>
                <a:lnTo>
                  <a:pt x="7250" y="804"/>
                </a:lnTo>
                <a:lnTo>
                  <a:pt x="7114" y="719"/>
                </a:lnTo>
                <a:lnTo>
                  <a:pt x="6970" y="637"/>
                </a:lnTo>
                <a:lnTo>
                  <a:pt x="6817" y="560"/>
                </a:lnTo>
                <a:lnTo>
                  <a:pt x="6657" y="488"/>
                </a:lnTo>
                <a:lnTo>
                  <a:pt x="6491" y="419"/>
                </a:lnTo>
                <a:lnTo>
                  <a:pt x="6317" y="355"/>
                </a:lnTo>
                <a:lnTo>
                  <a:pt x="6137" y="296"/>
                </a:lnTo>
                <a:lnTo>
                  <a:pt x="5952" y="243"/>
                </a:lnTo>
                <a:lnTo>
                  <a:pt x="5762" y="194"/>
                </a:lnTo>
                <a:lnTo>
                  <a:pt x="5567" y="150"/>
                </a:lnTo>
                <a:lnTo>
                  <a:pt x="5368" y="112"/>
                </a:lnTo>
                <a:lnTo>
                  <a:pt x="5165" y="79"/>
                </a:lnTo>
                <a:lnTo>
                  <a:pt x="4959" y="52"/>
                </a:lnTo>
                <a:lnTo>
                  <a:pt x="4751" y="30"/>
                </a:lnTo>
                <a:lnTo>
                  <a:pt x="4541" y="15"/>
                </a:lnTo>
                <a:lnTo>
                  <a:pt x="4330" y="5"/>
                </a:lnTo>
                <a:lnTo>
                  <a:pt x="4330" y="5"/>
                </a:lnTo>
                <a:lnTo>
                  <a:pt x="4120" y="15"/>
                </a:lnTo>
                <a:lnTo>
                  <a:pt x="3911" y="30"/>
                </a:lnTo>
                <a:lnTo>
                  <a:pt x="3704" y="52"/>
                </a:lnTo>
                <a:lnTo>
                  <a:pt x="3499" y="79"/>
                </a:lnTo>
                <a:lnTo>
                  <a:pt x="3298" y="111"/>
                </a:lnTo>
                <a:lnTo>
                  <a:pt x="3100" y="149"/>
                </a:lnTo>
                <a:lnTo>
                  <a:pt x="2905" y="192"/>
                </a:lnTo>
                <a:lnTo>
                  <a:pt x="2716" y="240"/>
                </a:lnTo>
                <a:lnTo>
                  <a:pt x="2531" y="294"/>
                </a:lnTo>
                <a:lnTo>
                  <a:pt x="2352" y="352"/>
                </a:lnTo>
                <a:lnTo>
                  <a:pt x="2179" y="415"/>
                </a:lnTo>
                <a:lnTo>
                  <a:pt x="2013" y="483"/>
                </a:lnTo>
                <a:lnTo>
                  <a:pt x="1854" y="555"/>
                </a:lnTo>
                <a:lnTo>
                  <a:pt x="1702" y="632"/>
                </a:lnTo>
                <a:lnTo>
                  <a:pt x="1557" y="712"/>
                </a:lnTo>
                <a:lnTo>
                  <a:pt x="1421" y="796"/>
                </a:lnTo>
                <a:lnTo>
                  <a:pt x="1294" y="884"/>
                </a:lnTo>
                <a:lnTo>
                  <a:pt x="1175" y="975"/>
                </a:lnTo>
                <a:lnTo>
                  <a:pt x="1066" y="1069"/>
                </a:lnTo>
                <a:lnTo>
                  <a:pt x="966" y="1166"/>
                </a:lnTo>
                <a:lnTo>
                  <a:pt x="876" y="1266"/>
                </a:lnTo>
                <a:lnTo>
                  <a:pt x="795" y="1368"/>
                </a:lnTo>
                <a:lnTo>
                  <a:pt x="726" y="1472"/>
                </a:lnTo>
                <a:lnTo>
                  <a:pt x="666" y="1577"/>
                </a:lnTo>
                <a:lnTo>
                  <a:pt x="617" y="1684"/>
                </a:lnTo>
                <a:lnTo>
                  <a:pt x="579" y="1793"/>
                </a:lnTo>
                <a:lnTo>
                  <a:pt x="552" y="1902"/>
                </a:lnTo>
                <a:lnTo>
                  <a:pt x="535" y="2012"/>
                </a:lnTo>
                <a:lnTo>
                  <a:pt x="530" y="2122"/>
                </a:lnTo>
                <a:lnTo>
                  <a:pt x="0" y="2122"/>
                </a:lnTo>
                <a:moveTo>
                  <a:pt x="0" y="2122"/>
                </a:moveTo>
                <a:lnTo>
                  <a:pt x="6" y="2011"/>
                </a:lnTo>
                <a:lnTo>
                  <a:pt x="22" y="1900"/>
                </a:lnTo>
                <a:lnTo>
                  <a:pt x="50" y="1790"/>
                </a:lnTo>
                <a:lnTo>
                  <a:pt x="89" y="1681"/>
                </a:lnTo>
                <a:lnTo>
                  <a:pt x="139" y="1573"/>
                </a:lnTo>
                <a:lnTo>
                  <a:pt x="199" y="1466"/>
                </a:lnTo>
                <a:lnTo>
                  <a:pt x="270" y="1362"/>
                </a:lnTo>
                <a:lnTo>
                  <a:pt x="351" y="1259"/>
                </a:lnTo>
                <a:lnTo>
                  <a:pt x="443" y="1159"/>
                </a:lnTo>
                <a:lnTo>
                  <a:pt x="545" y="1061"/>
                </a:lnTo>
                <a:lnTo>
                  <a:pt x="656" y="966"/>
                </a:lnTo>
                <a:lnTo>
                  <a:pt x="776" y="875"/>
                </a:lnTo>
                <a:lnTo>
                  <a:pt x="906" y="787"/>
                </a:lnTo>
                <a:lnTo>
                  <a:pt x="1044" y="702"/>
                </a:lnTo>
                <a:lnTo>
                  <a:pt x="1191" y="622"/>
                </a:lnTo>
                <a:lnTo>
                  <a:pt x="1345" y="545"/>
                </a:lnTo>
                <a:lnTo>
                  <a:pt x="1507" y="473"/>
                </a:lnTo>
                <a:lnTo>
                  <a:pt x="1676" y="405"/>
                </a:lnTo>
                <a:lnTo>
                  <a:pt x="1851" y="342"/>
                </a:lnTo>
                <a:lnTo>
                  <a:pt x="2033" y="284"/>
                </a:lnTo>
                <a:lnTo>
                  <a:pt x="2220" y="231"/>
                </a:lnTo>
                <a:lnTo>
                  <a:pt x="2412" y="183"/>
                </a:lnTo>
                <a:lnTo>
                  <a:pt x="2608" y="141"/>
                </a:lnTo>
                <a:lnTo>
                  <a:pt x="2809" y="104"/>
                </a:lnTo>
                <a:lnTo>
                  <a:pt x="3013" y="72"/>
                </a:lnTo>
                <a:lnTo>
                  <a:pt x="3220" y="46"/>
                </a:lnTo>
                <a:lnTo>
                  <a:pt x="3429" y="26"/>
                </a:lnTo>
                <a:lnTo>
                  <a:pt x="3640" y="12"/>
                </a:lnTo>
                <a:lnTo>
                  <a:pt x="3852" y="3"/>
                </a:lnTo>
                <a:lnTo>
                  <a:pt x="4065" y="0"/>
                </a:lnTo>
                <a:lnTo>
                  <a:pt x="4065" y="0"/>
                </a:lnTo>
                <a:lnTo>
                  <a:pt x="4083" y="0"/>
                </a:lnTo>
                <a:lnTo>
                  <a:pt x="4100" y="0"/>
                </a:lnTo>
                <a:lnTo>
                  <a:pt x="4118" y="0"/>
                </a:lnTo>
                <a:lnTo>
                  <a:pt x="4136" y="0"/>
                </a:lnTo>
                <a:lnTo>
                  <a:pt x="4153" y="1"/>
                </a:lnTo>
                <a:lnTo>
                  <a:pt x="4171" y="1"/>
                </a:lnTo>
                <a:lnTo>
                  <a:pt x="4189" y="1"/>
                </a:lnTo>
                <a:lnTo>
                  <a:pt x="4206" y="1"/>
                </a:lnTo>
                <a:lnTo>
                  <a:pt x="4224" y="2"/>
                </a:lnTo>
                <a:lnTo>
                  <a:pt x="4242" y="2"/>
                </a:lnTo>
                <a:lnTo>
                  <a:pt x="4259" y="2"/>
                </a:lnTo>
                <a:lnTo>
                  <a:pt x="4277" y="3"/>
                </a:lnTo>
                <a:lnTo>
                  <a:pt x="4295" y="3"/>
                </a:lnTo>
                <a:lnTo>
                  <a:pt x="4312" y="4"/>
                </a:lnTo>
                <a:lnTo>
                  <a:pt x="4330" y="5"/>
                </a:lnTo>
                <a:lnTo>
                  <a:pt x="4330" y="5"/>
                </a:lnTo>
                <a:lnTo>
                  <a:pt x="4120" y="15"/>
                </a:lnTo>
                <a:lnTo>
                  <a:pt x="3911" y="30"/>
                </a:lnTo>
                <a:lnTo>
                  <a:pt x="3704" y="52"/>
                </a:lnTo>
                <a:lnTo>
                  <a:pt x="3499" y="79"/>
                </a:lnTo>
                <a:lnTo>
                  <a:pt x="3298" y="111"/>
                </a:lnTo>
                <a:lnTo>
                  <a:pt x="3100" y="149"/>
                </a:lnTo>
                <a:lnTo>
                  <a:pt x="2905" y="192"/>
                </a:lnTo>
                <a:lnTo>
                  <a:pt x="2716" y="240"/>
                </a:lnTo>
                <a:lnTo>
                  <a:pt x="2531" y="294"/>
                </a:lnTo>
                <a:lnTo>
                  <a:pt x="2352" y="352"/>
                </a:lnTo>
                <a:lnTo>
                  <a:pt x="2179" y="415"/>
                </a:lnTo>
                <a:lnTo>
                  <a:pt x="2013" y="483"/>
                </a:lnTo>
                <a:lnTo>
                  <a:pt x="1854" y="555"/>
                </a:lnTo>
                <a:lnTo>
                  <a:pt x="1702" y="632"/>
                </a:lnTo>
                <a:lnTo>
                  <a:pt x="1557" y="712"/>
                </a:lnTo>
                <a:lnTo>
                  <a:pt x="1421" y="796"/>
                </a:lnTo>
                <a:lnTo>
                  <a:pt x="1294" y="884"/>
                </a:lnTo>
                <a:lnTo>
                  <a:pt x="1175" y="975"/>
                </a:lnTo>
                <a:lnTo>
                  <a:pt x="1066" y="1069"/>
                </a:lnTo>
                <a:lnTo>
                  <a:pt x="966" y="1166"/>
                </a:lnTo>
                <a:lnTo>
                  <a:pt x="876" y="1266"/>
                </a:lnTo>
                <a:lnTo>
                  <a:pt x="795" y="1368"/>
                </a:lnTo>
                <a:lnTo>
                  <a:pt x="726" y="1472"/>
                </a:lnTo>
                <a:lnTo>
                  <a:pt x="666" y="1577"/>
                </a:lnTo>
                <a:lnTo>
                  <a:pt x="617" y="1684"/>
                </a:lnTo>
                <a:lnTo>
                  <a:pt x="579" y="1793"/>
                </a:lnTo>
                <a:lnTo>
                  <a:pt x="552" y="1902"/>
                </a:lnTo>
                <a:lnTo>
                  <a:pt x="535" y="2012"/>
                </a:lnTo>
                <a:lnTo>
                  <a:pt x="530" y="2122"/>
                </a:lnTo>
                <a:lnTo>
                  <a:pt x="0" y="2122"/>
                </a:lnTo>
              </a:path>
            </a:pathLst>
          </a:custGeom>
          <a:solidFill>
            <a:srgbClr val="5b9bd5"/>
          </a:solidFill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AutoShape 11"/>
          <p:cNvSpPr/>
          <p:nvPr/>
        </p:nvSpPr>
        <p:spPr>
          <a:xfrm>
            <a:off x="6348240" y="1684440"/>
            <a:ext cx="1900440" cy="909360"/>
          </a:xfrm>
          <a:custGeom>
            <a:avLst/>
            <a:gdLst/>
            <a:ahLst/>
            <a:rect l="0" t="0" r="r" b="b"/>
            <a:pathLst>
              <a:path w="5281" h="2528">
                <a:moveTo>
                  <a:pt x="0" y="631"/>
                </a:moveTo>
                <a:lnTo>
                  <a:pt x="4016" y="631"/>
                </a:lnTo>
                <a:lnTo>
                  <a:pt x="4016" y="0"/>
                </a:lnTo>
                <a:lnTo>
                  <a:pt x="5280" y="1263"/>
                </a:lnTo>
                <a:lnTo>
                  <a:pt x="4016" y="2527"/>
                </a:lnTo>
                <a:lnTo>
                  <a:pt x="4016" y="1895"/>
                </a:lnTo>
                <a:lnTo>
                  <a:pt x="0" y="1895"/>
                </a:lnTo>
                <a:lnTo>
                  <a:pt x="631" y="1263"/>
                </a:lnTo>
                <a:lnTo>
                  <a:pt x="0" y="631"/>
                </a:lnTo>
              </a:path>
            </a:pathLst>
          </a:custGeom>
          <a:solidFill>
            <a:srgbClr val="5b9bd5"/>
          </a:solidFill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Rettangolo 5"/>
          <p:cNvSpPr/>
          <p:nvPr/>
        </p:nvSpPr>
        <p:spPr>
          <a:xfrm>
            <a:off x="8761320" y="1944720"/>
            <a:ext cx="3024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lvl="1"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ff0000"/>
                </a:solidFill>
                <a:latin typeface="Comic Sans MS"/>
                <a:ea typeface="MS PGothic"/>
              </a:rPr>
              <a:t>SORTEGGIO SEZIONE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Rettangolo 6"/>
          <p:cNvSpPr/>
          <p:nvPr/>
        </p:nvSpPr>
        <p:spPr>
          <a:xfrm>
            <a:off x="1415880" y="3165480"/>
            <a:ext cx="4321440" cy="16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buClr>
                <a:srgbClr val="0033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Indicazioni insegnanti primaria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Prove di passaggio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Desiderata famiglie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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Analisi dei bisogni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Rettangolo 7"/>
          <p:cNvSpPr/>
          <p:nvPr/>
        </p:nvSpPr>
        <p:spPr>
          <a:xfrm>
            <a:off x="5249880" y="3165480"/>
            <a:ext cx="383688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lvl="1" marL="341280" indent="-341280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0"/>
                <a:tab algn="l" pos="85680"/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Livello competenze certificate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0"/>
                <a:tab algn="l" pos="85680"/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Disabilità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0"/>
                <a:tab algn="l" pos="85680"/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Livello di alfabetizzazione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0"/>
                <a:tab algn="l" pos="85680"/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Certificazione DSA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0"/>
                <a:tab algn="l" pos="85680"/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1800" spc="-1" strike="noStrike">
                <a:solidFill>
                  <a:srgbClr val="003399"/>
                </a:solidFill>
                <a:latin typeface="Comic Sans MS"/>
                <a:ea typeface="MS PGothic"/>
              </a:rPr>
              <a:t>Individuazione BES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Rettangolo 8"/>
          <p:cNvSpPr/>
          <p:nvPr/>
        </p:nvSpPr>
        <p:spPr>
          <a:xfrm>
            <a:off x="8906040" y="3137040"/>
            <a:ext cx="287964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003399"/>
                </a:solidFill>
                <a:latin typeface="Comic Sans MS"/>
                <a:ea typeface="MS PGothic"/>
              </a:rPr>
              <a:t>Omogenee tra sezioni parallele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003399"/>
                </a:solidFill>
                <a:latin typeface="Comic Sans MS"/>
                <a:ea typeface="MS PGothic"/>
              </a:rPr>
              <a:t>Eterogenee al loro interno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buClr>
                <a:srgbClr val="0033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1"/>
          <p:cNvSpPr/>
          <p:nvPr/>
        </p:nvSpPr>
        <p:spPr>
          <a:xfrm>
            <a:off x="3187800" y="88920"/>
            <a:ext cx="6629400" cy="6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Comic Sans MS"/>
                <a:ea typeface="MS PGothic"/>
              </a:rPr>
              <a:t>PER ISCRIVERSI…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Text Box 2"/>
          <p:cNvSpPr/>
          <p:nvPr/>
        </p:nvSpPr>
        <p:spPr>
          <a:xfrm>
            <a:off x="8513640" y="3344760"/>
            <a:ext cx="3029040" cy="13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lvl="1" marL="685800" indent="-228600">
              <a:lnSpc>
                <a:spcPct val="80000"/>
              </a:lnSpc>
              <a:spcBef>
                <a:spcPts val="499"/>
              </a:spcBef>
              <a:buClr>
                <a:srgbClr val="003399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 Box 3"/>
          <p:cNvSpPr/>
          <p:nvPr/>
        </p:nvSpPr>
        <p:spPr>
          <a:xfrm>
            <a:off x="647640" y="4260960"/>
            <a:ext cx="11042640" cy="256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9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Comic Sans MS"/>
              </a:rPr>
              <a:t>le domande di iscrizione online possono essere presentate dalle ore 8:00 del 4 gennaio 2021 alle ore 20:00 del 25 gennaio 2021.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Rectangle 4"/>
          <p:cNvSpPr/>
          <p:nvPr/>
        </p:nvSpPr>
        <p:spPr>
          <a:xfrm>
            <a:off x="552600" y="2924280"/>
            <a:ext cx="10440720" cy="12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lvl="1" marL="85680" indent="-85680" algn="just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Comic Sans MS"/>
                <a:ea typeface="Microsoft YaHei"/>
              </a:rPr>
              <a:t>con le credenziali fornite tramite la registrazione, i genitori al sistema “Iscrizioni on line” disponibile sul portale del Ministero dell’Istruzione </a:t>
            </a:r>
            <a:r>
              <a:rPr b="0" lang="it-IT" sz="2400" spc="-1" strike="noStrike" u="sng">
                <a:solidFill>
                  <a:srgbClr val="ccccff"/>
                </a:solidFill>
                <a:uFillTx/>
                <a:latin typeface="Comic Sans MS"/>
                <a:ea typeface="Microsoft YaHei"/>
                <a:hlinkClick r:id="rId1"/>
              </a:rPr>
              <a:t>www.istruzione.it/iscrizionionline/</a:t>
            </a:r>
            <a:r>
              <a:rPr b="1" lang="it-IT" sz="2400" spc="-1" strike="noStrike">
                <a:solidFill>
                  <a:srgbClr val="2d2db9"/>
                </a:solidFill>
                <a:latin typeface="Comic Sans MS"/>
                <a:ea typeface="Microsoft YaHei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1415880" y="915840"/>
            <a:ext cx="964908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0000"/>
                </a:solidFill>
                <a:latin typeface="Comic Sans MS"/>
              </a:rPr>
              <a:t>iscrizioni </a:t>
            </a:r>
            <a:r>
              <a:rPr b="0" lang="it-IT" sz="2800" spc="-1" strike="noStrike" u="sng">
                <a:solidFill>
                  <a:srgbClr val="ff0000"/>
                </a:solidFill>
                <a:uFillTx/>
                <a:latin typeface="Comic Sans MS"/>
              </a:rPr>
              <a:t>online</a:t>
            </a:r>
            <a:r>
              <a:rPr b="0" lang="it-IT" sz="2800" spc="-1" strike="noStrike">
                <a:solidFill>
                  <a:srgbClr val="ff0000"/>
                </a:solidFill>
                <a:latin typeface="Comic Sans MS"/>
              </a:rPr>
              <a:t> per tutte le classi iniziali della scuola primaria e secondaria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8" name="Picture 7" descr=""/>
          <p:cNvPicPr/>
          <p:nvPr/>
        </p:nvPicPr>
        <p:blipFill>
          <a:blip r:embed="rId2"/>
          <a:stretch/>
        </p:blipFill>
        <p:spPr>
          <a:xfrm>
            <a:off x="179280" y="260280"/>
            <a:ext cx="1217880" cy="1206720"/>
          </a:xfrm>
          <a:prstGeom prst="rect">
            <a:avLst/>
          </a:prstGeom>
          <a:ln w="0">
            <a:noFill/>
          </a:ln>
        </p:spPr>
      </p:pic>
      <p:sp>
        <p:nvSpPr>
          <p:cNvPr id="169" name="Text Box 8"/>
          <p:cNvSpPr/>
          <p:nvPr/>
        </p:nvSpPr>
        <p:spPr>
          <a:xfrm>
            <a:off x="457200" y="2013120"/>
            <a:ext cx="11233080" cy="86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28600" indent="-142920">
              <a:lnSpc>
                <a:spcPct val="90000"/>
              </a:lnSpc>
              <a:spcBef>
                <a:spcPts val="550"/>
              </a:spcBef>
              <a:buClr>
                <a:srgbClr val="003399"/>
              </a:buClr>
              <a:buFont typeface="Wingdings" charset="2"/>
              <a:buChar char=""/>
              <a:tabLst>
                <a:tab algn="l" pos="1143000"/>
                <a:tab algn="l" pos="2057400"/>
                <a:tab algn="l" pos="2971800"/>
                <a:tab algn="l" pos="3886200"/>
                <a:tab algn="l" pos="4800600"/>
                <a:tab algn="l" pos="5715000"/>
                <a:tab algn="l" pos="6629400"/>
                <a:tab algn="l" pos="7543800"/>
                <a:tab algn="l" pos="8458200"/>
                <a:tab algn="l" pos="9372600"/>
                <a:tab algn="l" pos="102870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Arial"/>
              </a:rPr>
              <a:t>Dalle ore 9:00 del 19 dicembre 2020 è possibile avviare la fase della registrazione sul sito </a:t>
            </a:r>
            <a:r>
              <a:rPr b="1" i="1" lang="it-IT" sz="2400" spc="-1" strike="noStrike">
                <a:solidFill>
                  <a:srgbClr val="2d2db9"/>
                </a:solidFill>
                <a:latin typeface="Arial"/>
              </a:rPr>
              <a:t>web </a:t>
            </a:r>
            <a:r>
              <a:rPr b="0" i="1" lang="it-IT" sz="2400" spc="-1" strike="noStrike" u="sng">
                <a:solidFill>
                  <a:srgbClr val="ccccff"/>
                </a:solidFill>
                <a:uFillTx/>
                <a:latin typeface="Arial"/>
                <a:hlinkClick r:id="rId3"/>
              </a:rPr>
              <a:t>www.istruzione.it/iscrizionionline/</a:t>
            </a:r>
            <a:r>
              <a:rPr b="1" lang="it-IT" sz="2400" spc="-1" strike="noStrike">
                <a:solidFill>
                  <a:srgbClr val="2d2db9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0" name="Picture 12" descr=""/>
          <p:cNvPicPr/>
          <p:nvPr/>
        </p:nvPicPr>
        <p:blipFill>
          <a:blip r:embed="rId4"/>
          <a:stretch/>
        </p:blipFill>
        <p:spPr>
          <a:xfrm>
            <a:off x="138240" y="260280"/>
            <a:ext cx="1258920" cy="120672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sellaDiTesto 1"/>
          <p:cNvSpPr/>
          <p:nvPr/>
        </p:nvSpPr>
        <p:spPr>
          <a:xfrm>
            <a:off x="4871880" y="3213000"/>
            <a:ext cx="18576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Rectangle 1"/>
          <p:cNvSpPr/>
          <p:nvPr/>
        </p:nvSpPr>
        <p:spPr>
          <a:xfrm>
            <a:off x="0" y="-234360"/>
            <a:ext cx="12193560" cy="46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Da venerdì 8 gennaio a lunedì 25 gennaio, le famiglie prive di strumentazione informatica possono rivolgersi, </a:t>
            </a:r>
            <a:r>
              <a:rPr b="1" lang="it-IT" sz="2000" spc="-1" strike="noStrike">
                <a:solidFill>
                  <a:srgbClr val="c00000"/>
                </a:solidFill>
                <a:latin typeface="Comic Sans MS"/>
                <a:ea typeface="Times New Roman"/>
              </a:rPr>
              <a:t>previo appuntamento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, alla segreteria alunni per la compilazione della domanda di iscrizione negli orari di ricevimento: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lunedi’ 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  ore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11:30 – 13:30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martedi’    ore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14:30 – 16:30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mercoledi’  ore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8:30 – 10:30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venerdi’     ore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8:30 – 10:30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sabati 9,16 e 23 gennaio dalle ore 9:00 alle ore 12:00 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CasellaDiTesto 3"/>
          <p:cNvSpPr/>
          <p:nvPr/>
        </p:nvSpPr>
        <p:spPr>
          <a:xfrm>
            <a:off x="3360600" y="404640"/>
            <a:ext cx="302436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Comic Sans MS"/>
              </a:rPr>
              <a:t>Help…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"/>
          <p:cNvPicPr/>
          <p:nvPr/>
        </p:nvPicPr>
        <p:blipFill>
          <a:blip r:embed="rId1"/>
          <a:stretch/>
        </p:blipFill>
        <p:spPr>
          <a:xfrm>
            <a:off x="1268280" y="1414440"/>
            <a:ext cx="7540920" cy="36702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9005760" y="534960"/>
            <a:ext cx="2881440" cy="2155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"/>
          <p:cNvSpPr/>
          <p:nvPr/>
        </p:nvSpPr>
        <p:spPr>
          <a:xfrm>
            <a:off x="3867120" y="222120"/>
            <a:ext cx="4597560" cy="13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4000" spc="-1" strike="noStrike">
                <a:solidFill>
                  <a:srgbClr val="009900"/>
                </a:solidFill>
                <a:latin typeface="Comic Sans MS"/>
                <a:ea typeface="MS PGothic"/>
              </a:rPr>
              <a:t>Tem</a:t>
            </a:r>
            <a:r>
              <a:rPr b="1" lang="it-IT" sz="4000" spc="-1" strike="noStrike">
                <a:solidFill>
                  <a:srgbClr val="009973"/>
                </a:solidFill>
                <a:latin typeface="Comic Sans MS"/>
                <a:ea typeface="MS PGothic"/>
              </a:rPr>
              <a:t>p</a:t>
            </a:r>
            <a:r>
              <a:rPr b="1" lang="it-IT" sz="4000" spc="-1" strike="noStrike">
                <a:solidFill>
                  <a:srgbClr val="009900"/>
                </a:solidFill>
                <a:latin typeface="Comic Sans MS"/>
                <a:ea typeface="MS PGothic"/>
              </a:rPr>
              <a:t>o scuola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 Box 2"/>
          <p:cNvSpPr/>
          <p:nvPr/>
        </p:nvSpPr>
        <p:spPr>
          <a:xfrm>
            <a:off x="838080" y="2260440"/>
            <a:ext cx="4734000" cy="36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99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30 ore settimanali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99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8.05-14.05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 Box 3"/>
          <p:cNvSpPr/>
          <p:nvPr/>
        </p:nvSpPr>
        <p:spPr>
          <a:xfrm>
            <a:off x="6172200" y="1825560"/>
            <a:ext cx="5181480" cy="289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10.00-10.15  </a:t>
            </a: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 1°intervallo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12.00 –12.05</a:t>
            </a: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 2°intervallo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15.00 –16.30/17.00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 </a:t>
            </a: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laboratori opzionali  </a:t>
            </a:r>
            <a:r>
              <a:rPr b="1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Scuola +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2495520" y="3213000"/>
            <a:ext cx="2743200" cy="26672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5" descr=""/>
          <p:cNvPicPr/>
          <p:nvPr/>
        </p:nvPicPr>
        <p:blipFill>
          <a:blip r:embed="rId2"/>
          <a:stretch/>
        </p:blipFill>
        <p:spPr>
          <a:xfrm>
            <a:off x="311040" y="326880"/>
            <a:ext cx="1517760" cy="13636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1"/>
          <p:cNvSpPr/>
          <p:nvPr/>
        </p:nvSpPr>
        <p:spPr>
          <a:xfrm>
            <a:off x="2209680" y="380880"/>
            <a:ext cx="754380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cc3300"/>
                </a:solidFill>
                <a:latin typeface="Comic Sans MS"/>
                <a:ea typeface="MS PGothic"/>
              </a:rPr>
              <a:t>Discipline di studio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 Box 2"/>
          <p:cNvSpPr/>
          <p:nvPr/>
        </p:nvSpPr>
        <p:spPr>
          <a:xfrm>
            <a:off x="2209680" y="1467000"/>
            <a:ext cx="4515120" cy="454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Italiano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Storia e geografia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Matematica 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Scienze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Inglese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Francese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Tecnologia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Arte e immagine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Musica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Scienze motorie e sportive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Religione/Alternativa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 Box 3"/>
          <p:cNvSpPr/>
          <p:nvPr/>
        </p:nvSpPr>
        <p:spPr>
          <a:xfrm>
            <a:off x="5584680" y="1554120"/>
            <a:ext cx="762120" cy="440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6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4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4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3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1 ora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Rectangle 4"/>
          <p:cNvSpPr/>
          <p:nvPr/>
        </p:nvSpPr>
        <p:spPr>
          <a:xfrm>
            <a:off x="3352680" y="1066680"/>
            <a:ext cx="6019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SCUOLA SECONDARIA DI PRIMO GRADO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Picture 5" descr=""/>
          <p:cNvPicPr/>
          <p:nvPr/>
        </p:nvPicPr>
        <p:blipFill>
          <a:blip r:embed="rId1"/>
          <a:stretch/>
        </p:blipFill>
        <p:spPr>
          <a:xfrm>
            <a:off x="7207200" y="1523880"/>
            <a:ext cx="3143160" cy="20923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6" descr=""/>
          <p:cNvPicPr/>
          <p:nvPr/>
        </p:nvPicPr>
        <p:blipFill>
          <a:blip r:embed="rId2"/>
          <a:stretch/>
        </p:blipFill>
        <p:spPr>
          <a:xfrm>
            <a:off x="7155000" y="3849840"/>
            <a:ext cx="3246480" cy="20224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7" descr=""/>
          <p:cNvPicPr/>
          <p:nvPr/>
        </p:nvPicPr>
        <p:blipFill>
          <a:blip r:embed="rId3"/>
          <a:stretch/>
        </p:blipFill>
        <p:spPr>
          <a:xfrm>
            <a:off x="311040" y="396720"/>
            <a:ext cx="1258920" cy="10702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"/>
          <p:cNvSpPr/>
          <p:nvPr/>
        </p:nvSpPr>
        <p:spPr>
          <a:xfrm>
            <a:off x="2292480" y="69840"/>
            <a:ext cx="7289640" cy="149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006600"/>
                </a:solidFill>
                <a:latin typeface="Comic Sans MS"/>
                <a:ea typeface="MS PGothic"/>
              </a:rPr>
              <a:t>Una  didattica inclusiva per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Text Box 2"/>
          <p:cNvSpPr/>
          <p:nvPr/>
        </p:nvSpPr>
        <p:spPr>
          <a:xfrm>
            <a:off x="2135160" y="1592280"/>
            <a:ext cx="7290000" cy="402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33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003399"/>
                </a:solidFill>
                <a:latin typeface="Comic Sans MS"/>
                <a:ea typeface="MS PGothic"/>
              </a:rPr>
              <a:t>Promuovere le potenzialità di ciascuno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0000"/>
                </a:solidFill>
                <a:latin typeface="Comic Sans MS"/>
                <a:ea typeface="MS PGothic"/>
              </a:rPr>
              <a:t>Favorire la socialità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c000"/>
                </a:solidFill>
                <a:latin typeface="Comic Sans MS"/>
                <a:ea typeface="MS PGothic"/>
              </a:rPr>
              <a:t>Valorizzare le eccellenze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33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7030a0"/>
                </a:solidFill>
                <a:latin typeface="Comic Sans MS"/>
                <a:ea typeface="MS PGothic"/>
              </a:rPr>
              <a:t>Educare alla complessità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279360" y="4103640"/>
            <a:ext cx="2971800" cy="22179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4" descr=""/>
          <p:cNvPicPr/>
          <p:nvPr/>
        </p:nvPicPr>
        <p:blipFill>
          <a:blip r:embed="rId2"/>
          <a:stretch/>
        </p:blipFill>
        <p:spPr>
          <a:xfrm>
            <a:off x="7875720" y="2039760"/>
            <a:ext cx="3510000" cy="194004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5" descr=""/>
          <p:cNvPicPr/>
          <p:nvPr/>
        </p:nvPicPr>
        <p:blipFill>
          <a:blip r:embed="rId3"/>
          <a:stretch/>
        </p:blipFill>
        <p:spPr>
          <a:xfrm>
            <a:off x="3654360" y="4224240"/>
            <a:ext cx="3041640" cy="184320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6" descr=""/>
          <p:cNvPicPr/>
          <p:nvPr/>
        </p:nvPicPr>
        <p:blipFill>
          <a:blip r:embed="rId4"/>
          <a:stretch/>
        </p:blipFill>
        <p:spPr>
          <a:xfrm>
            <a:off x="7883640" y="4309920"/>
            <a:ext cx="3450960" cy="2046600"/>
          </a:xfrm>
          <a:prstGeom prst="rect">
            <a:avLst/>
          </a:prstGeom>
          <a:ln w="0">
            <a:noFill/>
          </a:ln>
        </p:spPr>
      </p:pic>
      <p:sp>
        <p:nvSpPr>
          <p:cNvPr id="107" name="Text Box 7"/>
          <p:cNvSpPr/>
          <p:nvPr/>
        </p:nvSpPr>
        <p:spPr>
          <a:xfrm>
            <a:off x="8556480" y="195120"/>
            <a:ext cx="323856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i="1" lang="it-IT" sz="2400" spc="-1" strike="noStrike">
                <a:solidFill>
                  <a:srgbClr val="ff0000"/>
                </a:solidFill>
                <a:latin typeface="Comic Sans MS"/>
              </a:rPr>
              <a:t>Tempo di scuola,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i="1" lang="it-IT" sz="2400" spc="-1" strike="noStrike">
                <a:solidFill>
                  <a:srgbClr val="ff0000"/>
                </a:solidFill>
                <a:latin typeface="Comic Sans MS"/>
              </a:rPr>
              <a:t>di vita, di relazione, di apprendimento</a:t>
            </a:r>
            <a:r>
              <a:rPr b="1" i="1" lang="it-IT" sz="1800" spc="-1" strike="noStrike">
                <a:solidFill>
                  <a:srgbClr val="ff0000"/>
                </a:solidFill>
                <a:latin typeface="Arial"/>
              </a:rPr>
              <a:t>…</a:t>
            </a:r>
            <a:b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8" name="Picture 8" descr=""/>
          <p:cNvPicPr/>
          <p:nvPr/>
        </p:nvPicPr>
        <p:blipFill>
          <a:blip r:embed="rId5"/>
          <a:stretch/>
        </p:blipFill>
        <p:spPr>
          <a:xfrm>
            <a:off x="311040" y="396720"/>
            <a:ext cx="1258920" cy="10702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"/>
          <p:cNvSpPr/>
          <p:nvPr/>
        </p:nvSpPr>
        <p:spPr>
          <a:xfrm>
            <a:off x="3881520" y="690480"/>
            <a:ext cx="6418080" cy="219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191966"/>
                </a:solidFill>
                <a:latin typeface="Comic Sans MS"/>
                <a:ea typeface="MS PGothic"/>
              </a:rPr>
              <a:t>     </a:t>
            </a:r>
            <a:r>
              <a:rPr b="1" lang="it-IT" sz="2800" spc="-1" strike="noStrike">
                <a:solidFill>
                  <a:srgbClr val="191966"/>
                </a:solidFill>
                <a:latin typeface="Comic Sans MS"/>
                <a:ea typeface="MS PGothic"/>
              </a:rPr>
              <a:t>Insegnare ad apprendere</a:t>
            </a:r>
            <a:br/>
            <a:r>
              <a:rPr b="1" lang="it-IT" sz="2800" spc="-1" strike="noStrike">
                <a:solidFill>
                  <a:srgbClr val="191966"/>
                </a:solidFill>
                <a:latin typeface="Comic Sans MS"/>
                <a:ea typeface="MS PGothic"/>
              </a:rPr>
              <a:t>       Insegnare ad essere</a:t>
            </a:r>
            <a:r>
              <a:rPr b="0" lang="it-IT" sz="2800" spc="-1" strike="noStrike">
                <a:solidFill>
                  <a:srgbClr val="003399"/>
                </a:solidFill>
                <a:latin typeface="Comic Sans MS"/>
                <a:ea typeface="MS PGothic"/>
              </a:rPr>
              <a:t>…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4692600" y="4365720"/>
            <a:ext cx="2949480" cy="184464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3" descr=""/>
          <p:cNvPicPr/>
          <p:nvPr/>
        </p:nvPicPr>
        <p:blipFill>
          <a:blip r:embed="rId2"/>
          <a:stretch/>
        </p:blipFill>
        <p:spPr>
          <a:xfrm>
            <a:off x="1035000" y="2054160"/>
            <a:ext cx="2139840" cy="1290600"/>
          </a:xfrm>
          <a:prstGeom prst="rect">
            <a:avLst/>
          </a:prstGeom>
          <a:ln w="0">
            <a:noFill/>
          </a:ln>
        </p:spPr>
      </p:pic>
      <p:sp>
        <p:nvSpPr>
          <p:cNvPr id="112" name="Rectangle 4"/>
          <p:cNvSpPr/>
          <p:nvPr/>
        </p:nvSpPr>
        <p:spPr>
          <a:xfrm flipV="1" rot="10800000">
            <a:off x="4227120" y="505440"/>
            <a:ext cx="5451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3200" spc="-1" strike="noStrike">
                <a:solidFill>
                  <a:srgbClr val="009900"/>
                </a:solidFill>
                <a:latin typeface="Comic Sans MS"/>
                <a:ea typeface="MS PGothic"/>
              </a:rPr>
              <a:t>Aree di approfondimento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Text Box 5"/>
          <p:cNvSpPr/>
          <p:nvPr/>
        </p:nvSpPr>
        <p:spPr>
          <a:xfrm>
            <a:off x="1000080" y="3639960"/>
            <a:ext cx="28908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Intercultura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Text Box 6"/>
          <p:cNvSpPr/>
          <p:nvPr/>
        </p:nvSpPr>
        <p:spPr>
          <a:xfrm>
            <a:off x="1173240" y="1449360"/>
            <a:ext cx="2657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Cittadinanza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" name="Picture 7" descr=""/>
          <p:cNvPicPr/>
          <p:nvPr/>
        </p:nvPicPr>
        <p:blipFill>
          <a:blip r:embed="rId3"/>
          <a:stretch/>
        </p:blipFill>
        <p:spPr>
          <a:xfrm>
            <a:off x="1000080" y="4164120"/>
            <a:ext cx="2738520" cy="182556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8" descr=""/>
          <p:cNvPicPr/>
          <p:nvPr/>
        </p:nvPicPr>
        <p:blipFill>
          <a:blip r:embed="rId4"/>
          <a:stretch/>
        </p:blipFill>
        <p:spPr>
          <a:xfrm>
            <a:off x="8993160" y="4192560"/>
            <a:ext cx="2825640" cy="2147760"/>
          </a:xfrm>
          <a:prstGeom prst="rect">
            <a:avLst/>
          </a:prstGeom>
          <a:ln w="0">
            <a:noFill/>
          </a:ln>
        </p:spPr>
      </p:pic>
      <p:sp>
        <p:nvSpPr>
          <p:cNvPr id="117" name="Text Box 9"/>
          <p:cNvSpPr/>
          <p:nvPr/>
        </p:nvSpPr>
        <p:spPr>
          <a:xfrm flipV="1" rot="10800000">
            <a:off x="9121680" y="3211920"/>
            <a:ext cx="275112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Orientamento scolastico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Rectangle 10"/>
          <p:cNvSpPr/>
          <p:nvPr/>
        </p:nvSpPr>
        <p:spPr>
          <a:xfrm>
            <a:off x="1350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Rectangle 11"/>
          <p:cNvSpPr/>
          <p:nvPr/>
        </p:nvSpPr>
        <p:spPr>
          <a:xfrm>
            <a:off x="28728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Picture 12" descr=""/>
          <p:cNvPicPr/>
          <p:nvPr/>
        </p:nvPicPr>
        <p:blipFill>
          <a:blip r:embed="rId5"/>
          <a:stretch/>
        </p:blipFill>
        <p:spPr>
          <a:xfrm>
            <a:off x="32729400" y="-10675800"/>
            <a:ext cx="360" cy="22250160"/>
          </a:xfrm>
          <a:prstGeom prst="rect">
            <a:avLst/>
          </a:prstGeom>
          <a:ln w="0">
            <a:noFill/>
          </a:ln>
        </p:spPr>
      </p:pic>
      <p:sp>
        <p:nvSpPr>
          <p:cNvPr id="121" name="Text Box 13"/>
          <p:cNvSpPr/>
          <p:nvPr/>
        </p:nvSpPr>
        <p:spPr>
          <a:xfrm>
            <a:off x="4657680" y="3330720"/>
            <a:ext cx="322740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Salute Ambiente e Territorio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Picture 14" descr=""/>
          <p:cNvPicPr/>
          <p:nvPr/>
        </p:nvPicPr>
        <p:blipFill>
          <a:blip r:embed="rId6"/>
          <a:stretch/>
        </p:blipFill>
        <p:spPr>
          <a:xfrm>
            <a:off x="465120" y="326880"/>
            <a:ext cx="1260360" cy="10702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1"/>
          <p:cNvSpPr/>
          <p:nvPr/>
        </p:nvSpPr>
        <p:spPr>
          <a:xfrm>
            <a:off x="839880" y="1638360"/>
            <a:ext cx="6913440" cy="409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9360">
              <a:lnSpc>
                <a:spcPct val="100000"/>
              </a:lnSpc>
              <a:spcBef>
                <a:spcPts val="125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Educazione all’affettività e sportello di ascolto;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0000"/>
              </a:lnSpc>
              <a:spcBef>
                <a:spcPts val="125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Sport nel quartiere in orario curricolare e Centro Sportivo Scolastico pomeridiano;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0000"/>
              </a:lnSpc>
              <a:spcBef>
                <a:spcPts val="125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Progetto ConCittadini: Assemblea dei bambini/e ragazzi/e;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Scuola Amica Unicef;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HERA progetti ambiente;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Ciclo di incontri con carabinieri sulla legalità;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8256600" y="1906560"/>
            <a:ext cx="3592440" cy="310680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5" descr=""/>
          <p:cNvPicPr/>
          <p:nvPr/>
        </p:nvPicPr>
        <p:blipFill>
          <a:blip r:embed="rId2"/>
          <a:stretch/>
        </p:blipFill>
        <p:spPr>
          <a:xfrm>
            <a:off x="517680" y="361800"/>
            <a:ext cx="1258560" cy="1070280"/>
          </a:xfrm>
          <a:prstGeom prst="rect">
            <a:avLst/>
          </a:prstGeom>
          <a:ln w="0">
            <a:noFill/>
          </a:ln>
        </p:spPr>
      </p:pic>
      <p:sp>
        <p:nvSpPr>
          <p:cNvPr id="126" name="Rectangl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Rectangl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Rectangl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Rettangolo 2"/>
          <p:cNvSpPr/>
          <p:nvPr/>
        </p:nvSpPr>
        <p:spPr>
          <a:xfrm>
            <a:off x="1992240" y="361800"/>
            <a:ext cx="7561440" cy="83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4400" spc="-1" strike="noStrike">
                <a:solidFill>
                  <a:srgbClr val="ffffff"/>
                </a:solidFill>
                <a:latin typeface="Comic Sans MS"/>
                <a:ea typeface="Arial"/>
              </a:rPr>
              <a:t>OFFERTA FORMATIVA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Box 1"/>
          <p:cNvSpPr/>
          <p:nvPr/>
        </p:nvSpPr>
        <p:spPr>
          <a:xfrm>
            <a:off x="912960" y="1557360"/>
            <a:ext cx="4895640" cy="482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9360">
              <a:lnSpc>
                <a:spcPct val="107000"/>
              </a:lnSpc>
              <a:spcBef>
                <a:spcPts val="400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Continuità e orientamento agli studi e ai percorsi professionali;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Teatro;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Potenziamento matematico;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Piano delle arti;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Coro;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Laboratori in rete con le associazioni del territorio;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Certificazioni linguistiche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9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8256600" y="1906560"/>
            <a:ext cx="3592440" cy="31068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5" descr=""/>
          <p:cNvPicPr/>
          <p:nvPr/>
        </p:nvPicPr>
        <p:blipFill>
          <a:blip r:embed="rId2"/>
          <a:stretch/>
        </p:blipFill>
        <p:spPr>
          <a:xfrm>
            <a:off x="517680" y="361800"/>
            <a:ext cx="1258560" cy="1070280"/>
          </a:xfrm>
          <a:prstGeom prst="rect">
            <a:avLst/>
          </a:prstGeom>
          <a:ln w="0">
            <a:noFill/>
          </a:ln>
        </p:spPr>
      </p:pic>
      <p:sp>
        <p:nvSpPr>
          <p:cNvPr id="133" name="Rectangl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Rectangl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Rectangl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Rettangolo 2"/>
          <p:cNvSpPr/>
          <p:nvPr/>
        </p:nvSpPr>
        <p:spPr>
          <a:xfrm>
            <a:off x="1992240" y="361800"/>
            <a:ext cx="7561440" cy="83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4400" spc="-1" strike="noStrike">
                <a:solidFill>
                  <a:srgbClr val="ffffff"/>
                </a:solidFill>
                <a:latin typeface="Comic Sans MS"/>
                <a:ea typeface="Arial"/>
              </a:rPr>
              <a:t>OFFERTA FORMATIVA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1"/>
          <p:cNvSpPr/>
          <p:nvPr/>
        </p:nvSpPr>
        <p:spPr>
          <a:xfrm>
            <a:off x="6456240" y="2276640"/>
            <a:ext cx="4611960" cy="413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LIM in ogni aula;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Laboratorio Informatico;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Laboratorio mobile con  dispositivi – classe 2.0;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Piattaforme digitali per la didattica;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Flipped Classroom;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Future Lab Classroom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1027080" y="3951360"/>
            <a:ext cx="3303720" cy="2346120"/>
          </a:xfrm>
          <a:prstGeom prst="rect">
            <a:avLst/>
          </a:prstGeom>
          <a:ln w="0">
            <a:noFill/>
          </a:ln>
        </p:spPr>
      </p:pic>
      <p:sp>
        <p:nvSpPr>
          <p:cNvPr id="139" name="Rectangle 4"/>
          <p:cNvSpPr/>
          <p:nvPr/>
        </p:nvSpPr>
        <p:spPr>
          <a:xfrm>
            <a:off x="1000080" y="1638360"/>
            <a:ext cx="52560" cy="46080"/>
          </a:xfrm>
          <a:prstGeom prst="rect">
            <a:avLst/>
          </a:prstGeom>
          <a:solidFill>
            <a:srgbClr val="5b9bd5"/>
          </a:solidFill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5" descr=""/>
          <p:cNvPicPr/>
          <p:nvPr/>
        </p:nvPicPr>
        <p:blipFill>
          <a:blip r:embed="rId2"/>
          <a:stretch/>
        </p:blipFill>
        <p:spPr>
          <a:xfrm>
            <a:off x="517680" y="361800"/>
            <a:ext cx="1258560" cy="107028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Rectangl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Rectangl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10" descr=""/>
          <p:cNvPicPr/>
          <p:nvPr/>
        </p:nvPicPr>
        <p:blipFill>
          <a:blip r:embed="rId3"/>
          <a:stretch/>
        </p:blipFill>
        <p:spPr>
          <a:xfrm>
            <a:off x="10417320" y="1432080"/>
            <a:ext cx="846000" cy="8175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3" descr="http://www.ic5bologna.gov.it/images/pages/1-44730-pnsd_2015_top-1.jpg"/>
          <p:cNvPicPr/>
          <p:nvPr/>
        </p:nvPicPr>
        <p:blipFill>
          <a:blip r:embed="rId4"/>
          <a:stretch/>
        </p:blipFill>
        <p:spPr>
          <a:xfrm>
            <a:off x="1200240" y="1746360"/>
            <a:ext cx="4462200" cy="1466640"/>
          </a:xfrm>
          <a:prstGeom prst="rect">
            <a:avLst/>
          </a:prstGeom>
          <a:ln w="0">
            <a:noFill/>
          </a:ln>
        </p:spPr>
      </p:pic>
      <p:sp>
        <p:nvSpPr>
          <p:cNvPr id="146" name="Rettangolo 2"/>
          <p:cNvSpPr/>
          <p:nvPr/>
        </p:nvSpPr>
        <p:spPr>
          <a:xfrm>
            <a:off x="1992240" y="361800"/>
            <a:ext cx="7561440" cy="83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4400" spc="-1" strike="noStrike">
                <a:solidFill>
                  <a:srgbClr val="ffffff"/>
                </a:solidFill>
                <a:latin typeface="Comic Sans MS"/>
                <a:ea typeface="Arial"/>
              </a:rPr>
              <a:t>SCUOLA DIGITALE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1"/>
          <p:cNvSpPr/>
          <p:nvPr/>
        </p:nvSpPr>
        <p:spPr>
          <a:xfrm>
            <a:off x="1676520" y="79200"/>
            <a:ext cx="10515600" cy="132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134360"/>
                <a:tab algn="l" pos="10332720"/>
                <a:tab algn="l" pos="10782000"/>
              </a:tabLst>
            </a:pPr>
            <a:r>
              <a:rPr b="0" lang="it-IT" sz="4400" spc="-1" strike="noStrike">
                <a:solidFill>
                  <a:srgbClr val="006699"/>
                </a:solidFill>
                <a:latin typeface="Calibri Light"/>
              </a:rPr>
              <a:t>Certificazioni lingua Inglese e Francese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44360" y="1154160"/>
            <a:ext cx="2768760" cy="170352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3" descr=""/>
          <p:cNvPicPr/>
          <p:nvPr/>
        </p:nvPicPr>
        <p:blipFill>
          <a:blip r:embed="rId2"/>
          <a:stretch/>
        </p:blipFill>
        <p:spPr>
          <a:xfrm>
            <a:off x="3443400" y="1501920"/>
            <a:ext cx="2247840" cy="144144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4" descr=""/>
          <p:cNvPicPr/>
          <p:nvPr/>
        </p:nvPicPr>
        <p:blipFill>
          <a:blip r:embed="rId3"/>
          <a:stretch/>
        </p:blipFill>
        <p:spPr>
          <a:xfrm>
            <a:off x="8751960" y="4978440"/>
            <a:ext cx="1773000" cy="84600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5" descr=""/>
          <p:cNvPicPr/>
          <p:nvPr/>
        </p:nvPicPr>
        <p:blipFill>
          <a:blip r:embed="rId4"/>
          <a:stretch/>
        </p:blipFill>
        <p:spPr>
          <a:xfrm>
            <a:off x="5408640" y="4791240"/>
            <a:ext cx="1266840" cy="169704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6" descr=""/>
          <p:cNvPicPr/>
          <p:nvPr/>
        </p:nvPicPr>
        <p:blipFill>
          <a:blip r:embed="rId5"/>
          <a:stretch/>
        </p:blipFill>
        <p:spPr>
          <a:xfrm>
            <a:off x="0" y="3830760"/>
            <a:ext cx="5025960" cy="14634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7" descr=""/>
          <p:cNvPicPr/>
          <p:nvPr/>
        </p:nvPicPr>
        <p:blipFill>
          <a:blip r:embed="rId6"/>
          <a:stretch/>
        </p:blipFill>
        <p:spPr>
          <a:xfrm>
            <a:off x="2771640" y="5402160"/>
            <a:ext cx="1343160" cy="122256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8" descr=""/>
          <p:cNvPicPr/>
          <p:nvPr/>
        </p:nvPicPr>
        <p:blipFill>
          <a:blip r:embed="rId7"/>
          <a:stretch/>
        </p:blipFill>
        <p:spPr>
          <a:xfrm>
            <a:off x="6375240" y="1154160"/>
            <a:ext cx="5380200" cy="3576600"/>
          </a:xfrm>
          <a:prstGeom prst="rect">
            <a:avLst/>
          </a:prstGeom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Application>LibreOffice/7.1.5.2$Linux_X86_64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2013-12-16T00:41:53Z</dcterms:created>
  <dc:creator>Mauro</dc:creator>
  <dc:description/>
  <dc:language>en-US</dc:language>
  <cp:lastModifiedBy>work02</cp:lastModifiedBy>
  <dcterms:modified xsi:type="dcterms:W3CDTF">2020-12-17T21:39:06Z</dcterms:modified>
  <cp:revision>107</cp:revision>
  <dc:subject/>
  <dc:title>Presentazione standard di PowerPoint</dc:title>
</cp:coreProperties>
</file>