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28.jpeg" ContentType="image/jpeg"/>
  <Override PartName="/ppt/media/image23.jpeg" ContentType="image/jpeg"/>
  <Override PartName="/ppt/media/image21.jpeg" ContentType="image/jpeg"/>
  <Override PartName="/ppt/media/image20.jpeg" ContentType="image/jpeg"/>
  <Override PartName="/ppt/media/image19.png" ContentType="image/png"/>
  <Override PartName="/ppt/media/image22.jpeg" ContentType="image/jpeg"/>
  <Override PartName="/ppt/media/image7.png" ContentType="image/png"/>
  <Override PartName="/ppt/media/image34.jpeg" ContentType="image/jpeg"/>
  <Override PartName="/ppt/media/image29.jpeg" ContentType="image/jpeg"/>
  <Override PartName="/ppt/media/image5.png" ContentType="image/png"/>
  <Override PartName="/ppt/media/image8.jpeg" ContentType="image/jpeg"/>
  <Override PartName="/ppt/media/image10.jpeg" ContentType="image/jpeg"/>
  <Override PartName="/ppt/media/image13.jpeg" ContentType="image/jpeg"/>
  <Override PartName="/ppt/media/image12.jpeg" ContentType="image/jpeg"/>
  <Override PartName="/ppt/media/image9.jpeg" ContentType="image/jpeg"/>
  <Override PartName="/ppt/media/image30.jpeg" ContentType="image/jpeg"/>
  <Override PartName="/ppt/media/image31.jpeg" ContentType="image/jpeg"/>
  <Override PartName="/ppt/media/image4.jpeg" ContentType="image/jpeg"/>
  <Override PartName="/ppt/media/image2.png" ContentType="image/png"/>
  <Override PartName="/ppt/media/image25.jpeg" ContentType="image/jpeg"/>
  <Override PartName="/ppt/media/image32.jpeg" ContentType="image/jpeg"/>
  <Override PartName="/ppt/media/image6.jpeg" ContentType="image/jpeg"/>
  <Override PartName="/ppt/media/image27.jpeg" ContentType="image/jpeg"/>
  <Override PartName="/ppt/media/image14.jpeg" ContentType="image/jpeg"/>
  <Override PartName="/ppt/media/image33.png" ContentType="image/png"/>
  <Override PartName="/ppt/media/image3.png" ContentType="image/png"/>
  <Override PartName="/ppt/media/image17.jpeg" ContentType="image/jpeg"/>
  <Override PartName="/ppt/media/image26.png" ContentType="image/png"/>
  <Override PartName="/ppt/media/image1.png" ContentType="image/png"/>
  <Override PartName="/ppt/media/image11.jpeg" ContentType="image/jpeg"/>
  <Override PartName="/ppt/media/image24.png" ContentType="image/png"/>
  <Override PartName="/ppt/media/image15.jpeg" ContentType="image/jpeg"/>
  <Override PartName="/ppt/media/image16.jpeg" ContentType="image/jpeg"/>
  <Override PartName="/ppt/media/image18.jpeg" ContentType="image/jpe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.xml" ContentType="application/vnd.openxmlformats-officedocument.presentationml.slide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3587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416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7520"/>
            <a:ext cx="1051416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752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5840" y="409752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080" y="182520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8440" y="182520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752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080" y="409752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8440" y="409752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4160" cy="4349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9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416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160" cy="6139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9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752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4160" cy="4349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9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5840" y="409752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7520"/>
            <a:ext cx="1051416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416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7520"/>
            <a:ext cx="1051416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752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5840" y="409752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080" y="182520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8440" y="182520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752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080" y="409752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8440" y="4097520"/>
            <a:ext cx="338544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416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160" cy="6139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9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752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5840" y="409752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5840" y="1825200"/>
            <a:ext cx="513072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7520"/>
            <a:ext cx="10514160" cy="20746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416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3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4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5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6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4360"/>
            <a:ext cx="2741760" cy="3668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 Box 4"/>
          <p:cNvSpPr/>
          <p:nvPr/>
        </p:nvSpPr>
        <p:spPr>
          <a:xfrm>
            <a:off x="4038480" y="6354720"/>
            <a:ext cx="41148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610480" y="6354360"/>
            <a:ext cx="2741760" cy="3668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A2CE1E5B-43E7-4B4C-B7F7-ABF359436274}" type="slidenum">
              <a:rPr b="0" lang="it-IT" sz="18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160" cy="13240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4160" cy="43498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9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3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4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5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6" marL="342720" indent="-342720">
              <a:spcBef>
                <a:spcPts val="998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Text Box 3"/>
          <p:cNvSpPr/>
          <p:nvPr/>
        </p:nvSpPr>
        <p:spPr>
          <a:xfrm>
            <a:off x="838080" y="6356520"/>
            <a:ext cx="27432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3"/>
          <p:cNvSpPr>
            <a:spLocks noGrp="1"/>
          </p:cNvSpPr>
          <p:nvPr>
            <p:ph type="ftr"/>
          </p:nvPr>
        </p:nvSpPr>
        <p:spPr>
          <a:xfrm>
            <a:off x="4038480" y="6356160"/>
            <a:ext cx="4113360" cy="3632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723600"/>
                <a:tab algn="l" pos="1447560"/>
                <a:tab algn="l" pos="2171520"/>
                <a:tab algn="l" pos="2895480"/>
                <a:tab algn="l" pos="361944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160"/>
                <a:tab algn="l" pos="9883440"/>
                <a:tab algn="l" pos="10332720"/>
                <a:tab algn="l" pos="10782000"/>
              </a:tabLst>
            </a:pPr>
            <a:r>
              <a:rPr b="0" lang="it-IT" sz="1200" spc="-1" strike="noStrike">
                <a:solidFill>
                  <a:srgbClr val="898989"/>
                </a:solidFill>
                <a:latin typeface="Calibri"/>
                <a:ea typeface="Arial"/>
              </a:rPr>
              <a:t>IC 5    -   22  dicembre 2010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sldNum"/>
          </p:nvPr>
        </p:nvSpPr>
        <p:spPr>
          <a:xfrm>
            <a:off x="8610480" y="6356160"/>
            <a:ext cx="2741760" cy="3632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AC9B78CB-EF51-4676-88D1-1CA1DD47ACD5}" type="slidenum">
              <a:rPr b="0" lang="it-IT" sz="1200" spc="-1" strike="noStrike">
                <a:solidFill>
                  <a:srgbClr val="898989"/>
                </a:solidFill>
                <a:latin typeface="Calibri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://www.ic5bologna.gov.it/" TargetMode="External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png"/><Relationship Id="rId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://www.istruzione.it/iscrizionionline/" TargetMode="External"/><Relationship Id="rId2" Type="http://schemas.openxmlformats.org/officeDocument/2006/relationships/image" Target="../media/image31.jpeg"/><Relationship Id="rId3" Type="http://schemas.openxmlformats.org/officeDocument/2006/relationships/hyperlink" Target="http://www.istruzione.it/iscrizionionline/" TargetMode="External"/><Relationship Id="rId4" Type="http://schemas.openxmlformats.org/officeDocument/2006/relationships/image" Target="../media/image32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1"/>
          <p:cNvSpPr/>
          <p:nvPr/>
        </p:nvSpPr>
        <p:spPr>
          <a:xfrm>
            <a:off x="2247840" y="2239920"/>
            <a:ext cx="6477120" cy="1127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tile/>
          </a:blipFill>
          <a:ln cap="sq"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000" spc="-1" strike="noStrike">
                <a:solidFill>
                  <a:srgbClr val="ff0000"/>
                </a:solidFill>
                <a:latin typeface="Comic Sans MS"/>
                <a:ea typeface="MS PGothic"/>
              </a:rPr>
              <a:t>Sito: </a:t>
            </a:r>
            <a:r>
              <a:rPr b="0" lang="it-IT" sz="2400" spc="-1" strike="noStrike" u="sng">
                <a:solidFill>
                  <a:srgbClr val="ccccff"/>
                </a:solidFill>
                <a:uFillTx/>
                <a:latin typeface="Comic Sans MS"/>
                <a:ea typeface="MS PGothic"/>
                <a:hlinkClick r:id="rId2"/>
              </a:rPr>
              <a:t>www.ic5bologna.edu.it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000" spc="-1" strike="noStrike">
                <a:solidFill>
                  <a:srgbClr val="ff0000"/>
                </a:solidFill>
                <a:latin typeface="Comic Sans MS"/>
                <a:ea typeface="MS PGothic"/>
              </a:rPr>
              <a:t>Mail: segreteriaic5bologna@gmail.com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Text Box 3"/>
          <p:cNvSpPr/>
          <p:nvPr/>
        </p:nvSpPr>
        <p:spPr>
          <a:xfrm>
            <a:off x="2590920" y="1371600"/>
            <a:ext cx="5790960" cy="78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12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800" spc="-1" strike="noStrike">
                <a:solidFill>
                  <a:srgbClr val="ff0000"/>
                </a:solidFill>
                <a:latin typeface="Comic Sans MS"/>
                <a:ea typeface="MS PGothic"/>
              </a:rPr>
              <a:t> </a:t>
            </a:r>
            <a:r>
              <a:rPr b="1" lang="it-IT" sz="1800" spc="-1" strike="noStrike">
                <a:solidFill>
                  <a:srgbClr val="333399"/>
                </a:solidFill>
                <a:latin typeface="Comic Sans MS"/>
                <a:ea typeface="MS PGothic"/>
              </a:rPr>
              <a:t>Via A. di Vincenzo 55 - BOLOGNA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2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800" spc="-1" strike="noStrike">
                <a:solidFill>
                  <a:srgbClr val="333399"/>
                </a:solidFill>
                <a:latin typeface="Comic Sans MS"/>
                <a:ea typeface="MS PGothic"/>
              </a:rPr>
              <a:t>Tel. 051 - 367989 - 051 - 359474</a:t>
            </a:r>
            <a:r>
              <a:rPr b="0" lang="it-IT" sz="1800" spc="-1" strike="noStrike">
                <a:solidFill>
                  <a:srgbClr val="333399"/>
                </a:solidFill>
                <a:latin typeface="Comic Sans MS"/>
                <a:ea typeface="MS PGothic"/>
              </a:rPr>
              <a:t>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WordArt 4"/>
          <p:cNvSpPr txBox="1"/>
          <p:nvPr/>
        </p:nvSpPr>
        <p:spPr>
          <a:xfrm>
            <a:off x="2558880" y="243000"/>
            <a:ext cx="5486400" cy="1066680"/>
          </a:xfrm>
          <a:prstGeom prst="rect">
            <a:avLst/>
          </a:prstGeom>
        </p:spPr>
        <p:txBody>
          <a:bodyPr wrap="none" lIns="90000" rIns="90000" tIns="46800" bIns="46800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en-US" sz="1800" spc="1" strike="noStrike">
                <a:ln w="0">
                  <a:noFill/>
                </a:ln>
                <a:solidFill>
                  <a:srgbClr val="ff0000"/>
                </a:solidFill>
                <a:effectLst>
                  <a:outerShdw dist="40186" dir="1096358" blurRad="0">
                    <a:srgbClr val="b2b2b2">
                      <a:alpha val="80000"/>
                    </a:srgbClr>
                  </a:outerShdw>
                </a:effectLst>
                <a:latin typeface="+mn-lt"/>
              </a:rPr>
              <a:t>ISTITUTO COMPRENSIVO 5</a:t>
            </a:r>
            <a:endParaRPr b="1" lang="en-US" sz="1800" spc="1" strike="noStrike">
              <a:ln w="0">
                <a:noFill/>
              </a:ln>
              <a:solidFill>
                <a:srgbClr val="ff0000"/>
              </a:solidFill>
              <a:effectLst>
                <a:outerShdw dist="40186" dir="1096358" blurRad="0">
                  <a:srgbClr val="b2b2b2">
                    <a:alpha val="80000"/>
                  </a:srgbClr>
                </a:outerShdw>
              </a:effectLst>
              <a:latin typeface="+mn-lt"/>
              <a:ea typeface="+mn-lt"/>
            </a:endParaRPr>
          </a:p>
        </p:txBody>
      </p:sp>
      <p:sp>
        <p:nvSpPr>
          <p:cNvPr id="85" name="WordArt 5"/>
          <p:cNvSpPr txBox="1"/>
          <p:nvPr/>
        </p:nvSpPr>
        <p:spPr>
          <a:xfrm>
            <a:off x="2095560" y="3637080"/>
            <a:ext cx="7242120" cy="1482480"/>
          </a:xfrm>
          <a:prstGeom prst="rect">
            <a:avLst/>
          </a:prstGeom>
        </p:spPr>
        <p:txBody>
          <a:bodyPr wrap="none" lIns="90000" rIns="90000" tIns="46800" bIns="46800" anchorCtr="1">
            <a:prstTxWarp prst="textPlain">
              <a:avLst>
                <a:gd name="adj" fmla="val 50000"/>
              </a:avLst>
            </a:prstTxWarp>
            <a:noAutofit/>
          </a:bodyPr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1" strike="noStrike">
                <a:ln w="0">
                  <a:noFill/>
                </a:ln>
                <a:solidFill>
                  <a:srgbClr val="000080"/>
                </a:solidFill>
                <a:effectLst>
                  <a:outerShdw dist="40186" dir="1096358" blurRad="0">
                    <a:srgbClr val="b2b2b2">
                      <a:alpha val="80000"/>
                    </a:srgbClr>
                  </a:outerShdw>
                </a:effectLst>
                <a:latin typeface="+mn-lt"/>
              </a:rPr>
              <a:t>SCUOLE PRIMARIE «GROSSO», </a:t>
            </a:r>
            <a:endParaRPr b="0" lang="en-US" sz="1800" spc="1" strike="noStrike">
              <a:ln w="0">
                <a:noFill/>
              </a:ln>
              <a:solidFill>
                <a:srgbClr val="000080"/>
              </a:solidFill>
              <a:effectLst>
                <a:outerShdw dist="40186" dir="1096358" blurRad="0">
                  <a:srgbClr val="b2b2b2">
                    <a:alpha val="80000"/>
                  </a:srgbClr>
                </a:outerShdw>
              </a:effectLst>
              <a:latin typeface="+mn-lt"/>
              <a:ea typeface="+mn-lt"/>
            </a:endParaRPr>
          </a:p>
          <a:p>
            <a:pPr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en-US" sz="1800" spc="1" strike="noStrike">
                <a:ln w="0">
                  <a:noFill/>
                </a:ln>
                <a:solidFill>
                  <a:srgbClr val="000080"/>
                </a:solidFill>
                <a:effectLst>
                  <a:outerShdw dist="40186" dir="1096358" blurRad="0">
                    <a:srgbClr val="b2b2b2">
                      <a:alpha val="80000"/>
                    </a:srgbClr>
                  </a:outerShdw>
                </a:effectLst>
                <a:latin typeface="+mn-lt"/>
              </a:rPr>
              <a:t>«ACRI», «FEDERZONI»</a:t>
            </a:r>
            <a:endParaRPr b="0" lang="en-US" sz="1800" spc="1" strike="noStrike">
              <a:ln w="0">
                <a:noFill/>
              </a:ln>
              <a:solidFill>
                <a:srgbClr val="000080"/>
              </a:solidFill>
              <a:effectLst>
                <a:outerShdw dist="40186" dir="1096358" blurRad="0">
                  <a:srgbClr val="b2b2b2">
                    <a:alpha val="80000"/>
                  </a:srgbClr>
                </a:outerShdw>
              </a:effectLst>
              <a:latin typeface="+mn-lt"/>
              <a:ea typeface="+mn-lt"/>
            </a:endParaRPr>
          </a:p>
        </p:txBody>
      </p:sp>
      <p:sp>
        <p:nvSpPr>
          <p:cNvPr id="86" name="Text Box 6"/>
          <p:cNvSpPr/>
          <p:nvPr/>
        </p:nvSpPr>
        <p:spPr>
          <a:xfrm>
            <a:off x="3619440" y="5119560"/>
            <a:ext cx="396252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3200" spc="-1" strike="noStrike">
                <a:solidFill>
                  <a:srgbClr val="ff0000"/>
                </a:solidFill>
                <a:latin typeface="Comic Sans MS"/>
                <a:ea typeface="MS PGothic"/>
              </a:rPr>
              <a:t>a.s. 2021 - 22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Rectangle 7"/>
          <p:cNvSpPr/>
          <p:nvPr/>
        </p:nvSpPr>
        <p:spPr>
          <a:xfrm>
            <a:off x="10126800" y="1000080"/>
            <a:ext cx="914400" cy="914400"/>
          </a:xfrm>
          <a:prstGeom prst="rect">
            <a:avLst/>
          </a:prstGeom>
          <a:noFill/>
          <a:ln cap="sq"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88" name="Picture 8" descr=""/>
          <p:cNvPicPr/>
          <p:nvPr/>
        </p:nvPicPr>
        <p:blipFill>
          <a:blip r:embed="rId3"/>
          <a:stretch/>
        </p:blipFill>
        <p:spPr>
          <a:xfrm>
            <a:off x="9005760" y="534960"/>
            <a:ext cx="2881440" cy="21556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asellaDiTesto 1"/>
          <p:cNvSpPr/>
          <p:nvPr/>
        </p:nvSpPr>
        <p:spPr>
          <a:xfrm>
            <a:off x="4871880" y="3213000"/>
            <a:ext cx="185760" cy="370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Rectangle 1"/>
          <p:cNvSpPr/>
          <p:nvPr/>
        </p:nvSpPr>
        <p:spPr>
          <a:xfrm>
            <a:off x="0" y="-234360"/>
            <a:ext cx="12193560" cy="46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Da venerdì 8 gennaio a lunedì 25 gennaio, le famiglie prive di strumentazione informatica possono rivolgersi, </a:t>
            </a:r>
            <a:r>
              <a:rPr b="1" lang="it-IT" sz="2000" spc="-1" strike="noStrike">
                <a:solidFill>
                  <a:srgbClr val="c00000"/>
                </a:solidFill>
                <a:latin typeface="Comic Sans MS"/>
                <a:ea typeface="Times New Roman"/>
              </a:rPr>
              <a:t>previo appuntamento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, alla segreteria alunni per la compilazione della domanda di iscrizione negli orari di ricevimento: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262699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lunedi’  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   ore 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11:30 – 13:30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262699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martedi’    ore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14:30 – 16:30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262699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mercoledi’  ore 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 8:30 – 10:30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262699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venerdi’     ore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	</a:t>
            </a: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 8:30 – 10:30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262699"/>
              </a:buClr>
              <a:buFont typeface="Wingdings" charset="2"/>
              <a:buChar char="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000" spc="-1" strike="noStrike">
                <a:solidFill>
                  <a:srgbClr val="262699"/>
                </a:solidFill>
                <a:latin typeface="Comic Sans MS"/>
                <a:ea typeface="Times New Roman"/>
              </a:rPr>
              <a:t>sabati 9,16 e 23 gennaio dalle ore 9:00 alle ore 12:00 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CasellaDiTesto 3"/>
          <p:cNvSpPr/>
          <p:nvPr/>
        </p:nvSpPr>
        <p:spPr>
          <a:xfrm>
            <a:off x="3360600" y="404640"/>
            <a:ext cx="302436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800" spc="-1" strike="noStrike">
                <a:solidFill>
                  <a:srgbClr val="ff0000"/>
                </a:solidFill>
                <a:latin typeface="Comic Sans MS"/>
              </a:rPr>
              <a:t>Help…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" descr=""/>
          <p:cNvPicPr/>
          <p:nvPr/>
        </p:nvPicPr>
        <p:blipFill>
          <a:blip r:embed="rId1"/>
          <a:stretch/>
        </p:blipFill>
        <p:spPr>
          <a:xfrm>
            <a:off x="1268280" y="1414440"/>
            <a:ext cx="7540920" cy="367020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2" descr=""/>
          <p:cNvPicPr/>
          <p:nvPr/>
        </p:nvPicPr>
        <p:blipFill>
          <a:blip r:embed="rId2"/>
          <a:stretch/>
        </p:blipFill>
        <p:spPr>
          <a:xfrm>
            <a:off x="9005760" y="534960"/>
            <a:ext cx="2881440" cy="21556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Box 1"/>
          <p:cNvSpPr/>
          <p:nvPr/>
        </p:nvSpPr>
        <p:spPr>
          <a:xfrm>
            <a:off x="3867120" y="222120"/>
            <a:ext cx="4597560" cy="132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4000" spc="-1" strike="noStrike">
                <a:solidFill>
                  <a:srgbClr val="009900"/>
                </a:solidFill>
                <a:latin typeface="Comic Sans MS"/>
                <a:ea typeface="MS PGothic"/>
              </a:rPr>
              <a:t>Tem</a:t>
            </a:r>
            <a:r>
              <a:rPr b="1" lang="it-IT" sz="4000" spc="-1" strike="noStrike">
                <a:solidFill>
                  <a:srgbClr val="008000"/>
                </a:solidFill>
                <a:latin typeface="Comic Sans MS"/>
                <a:ea typeface="MS PGothic"/>
              </a:rPr>
              <a:t>p</a:t>
            </a:r>
            <a:r>
              <a:rPr b="1" lang="it-IT" sz="4000" spc="-1" strike="noStrike">
                <a:solidFill>
                  <a:srgbClr val="009900"/>
                </a:solidFill>
                <a:latin typeface="Comic Sans MS"/>
                <a:ea typeface="MS PGothic"/>
              </a:rPr>
              <a:t>o scuola</a:t>
            </a: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Text Box 2"/>
          <p:cNvSpPr/>
          <p:nvPr/>
        </p:nvSpPr>
        <p:spPr>
          <a:xfrm>
            <a:off x="838080" y="2260440"/>
            <a:ext cx="4734000" cy="3675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99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990000"/>
                </a:solidFill>
                <a:latin typeface="Comic Sans MS"/>
                <a:ea typeface="MS PGothic"/>
              </a:rPr>
              <a:t>40 ore settimanali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99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990000"/>
                </a:solidFill>
                <a:latin typeface="Comic Sans MS"/>
                <a:ea typeface="MS PGothic"/>
              </a:rPr>
              <a:t>8.30-16.30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Text Box 3"/>
          <p:cNvSpPr/>
          <p:nvPr/>
        </p:nvSpPr>
        <p:spPr>
          <a:xfrm>
            <a:off x="6172200" y="1825560"/>
            <a:ext cx="5181480" cy="435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8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008000"/>
                </a:solidFill>
                <a:latin typeface="Comic Sans MS"/>
                <a:ea typeface="MS PGothic"/>
              </a:rPr>
              <a:t>10.20-10.40 </a:t>
            </a:r>
            <a:r>
              <a:rPr b="0" lang="it-IT" sz="2400" spc="-1" strike="noStrike">
                <a:solidFill>
                  <a:srgbClr val="990000"/>
                </a:solidFill>
                <a:latin typeface="Comic Sans MS"/>
                <a:ea typeface="MS PGothic"/>
              </a:rPr>
              <a:t> 1°intervallo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8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008000"/>
                </a:solidFill>
                <a:latin typeface="Comic Sans MS"/>
                <a:ea typeface="MS PGothic"/>
              </a:rPr>
              <a:t>13.00 –14.00</a:t>
            </a:r>
            <a:r>
              <a:rPr b="0" lang="it-IT" sz="2400" spc="-1" strike="noStrike">
                <a:solidFill>
                  <a:srgbClr val="990000"/>
                </a:solidFill>
                <a:latin typeface="Comic Sans MS"/>
                <a:ea typeface="MS PGothic"/>
              </a:rPr>
              <a:t> 2°intervallo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2" name="Picture 4" descr=""/>
          <p:cNvPicPr/>
          <p:nvPr/>
        </p:nvPicPr>
        <p:blipFill>
          <a:blip r:embed="rId1"/>
          <a:stretch/>
        </p:blipFill>
        <p:spPr>
          <a:xfrm>
            <a:off x="2495520" y="3213000"/>
            <a:ext cx="2743200" cy="2667240"/>
          </a:xfrm>
          <a:prstGeom prst="rect">
            <a:avLst/>
          </a:prstGeom>
          <a:ln w="0">
            <a:noFill/>
          </a:ln>
        </p:spPr>
      </p:pic>
      <p:pic>
        <p:nvPicPr>
          <p:cNvPr id="93" name="Picture 5" descr=""/>
          <p:cNvPicPr/>
          <p:nvPr/>
        </p:nvPicPr>
        <p:blipFill>
          <a:blip r:embed="rId2"/>
          <a:stretch/>
        </p:blipFill>
        <p:spPr>
          <a:xfrm>
            <a:off x="311040" y="326880"/>
            <a:ext cx="1517760" cy="136368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1"/>
          <p:cNvSpPr/>
          <p:nvPr/>
        </p:nvSpPr>
        <p:spPr>
          <a:xfrm>
            <a:off x="2209680" y="380880"/>
            <a:ext cx="7543800" cy="76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800" spc="-1" strike="noStrike">
                <a:solidFill>
                  <a:srgbClr val="cc3300"/>
                </a:solidFill>
                <a:latin typeface="Comic Sans MS"/>
                <a:ea typeface="MS PGothic"/>
              </a:rPr>
              <a:t>Discipline di studio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Text Box 2"/>
          <p:cNvSpPr/>
          <p:nvPr/>
        </p:nvSpPr>
        <p:spPr>
          <a:xfrm>
            <a:off x="2209680" y="1467000"/>
            <a:ext cx="4515120" cy="4547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MS PGothic"/>
              </a:rPr>
              <a:t>Italiano*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Storia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Geografia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Matematica 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Scienze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Inglese*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Tecnologia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Arte e immagine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Musica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Scienze motorie e sportive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Religione/Alternativa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28600" indent="-227160">
              <a:lnSpc>
                <a:spcPct val="90000"/>
              </a:lnSpc>
              <a:spcBef>
                <a:spcPts val="124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Mensa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Text Box 3"/>
          <p:cNvSpPr/>
          <p:nvPr/>
        </p:nvSpPr>
        <p:spPr>
          <a:xfrm>
            <a:off x="5584680" y="1554120"/>
            <a:ext cx="762120" cy="4408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MS PGothic"/>
              </a:rPr>
              <a:t>8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2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2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7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2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3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1 ora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2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2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2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2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Times New Roman"/>
              </a:rPr>
              <a:t>5 ore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Rectangle 4"/>
          <p:cNvSpPr/>
          <p:nvPr/>
        </p:nvSpPr>
        <p:spPr>
          <a:xfrm>
            <a:off x="3352680" y="1066680"/>
            <a:ext cx="601992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1600" spc="-1" strike="noStrike">
                <a:solidFill>
                  <a:srgbClr val="cc3300"/>
                </a:solidFill>
                <a:latin typeface="Comic Sans MS"/>
                <a:ea typeface="MS PGothic"/>
              </a:rPr>
              <a:t>SCUOLA PRIMARIA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8" name="Picture 5" descr=""/>
          <p:cNvPicPr/>
          <p:nvPr/>
        </p:nvPicPr>
        <p:blipFill>
          <a:blip r:embed="rId1"/>
          <a:stretch/>
        </p:blipFill>
        <p:spPr>
          <a:xfrm>
            <a:off x="7207200" y="1523880"/>
            <a:ext cx="3143160" cy="209232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6" descr=""/>
          <p:cNvPicPr/>
          <p:nvPr/>
        </p:nvPicPr>
        <p:blipFill>
          <a:blip r:embed="rId2"/>
          <a:stretch/>
        </p:blipFill>
        <p:spPr>
          <a:xfrm>
            <a:off x="7155000" y="3849840"/>
            <a:ext cx="3246480" cy="202248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7" descr=""/>
          <p:cNvPicPr/>
          <p:nvPr/>
        </p:nvPicPr>
        <p:blipFill>
          <a:blip r:embed="rId3"/>
          <a:stretch/>
        </p:blipFill>
        <p:spPr>
          <a:xfrm>
            <a:off x="311040" y="396720"/>
            <a:ext cx="1258920" cy="107028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1"/>
          <p:cNvSpPr/>
          <p:nvPr/>
        </p:nvSpPr>
        <p:spPr>
          <a:xfrm>
            <a:off x="2292480" y="69840"/>
            <a:ext cx="7289640" cy="149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800" spc="-1" strike="noStrike">
                <a:solidFill>
                  <a:srgbClr val="006600"/>
                </a:solidFill>
                <a:latin typeface="Comic Sans MS"/>
                <a:ea typeface="MS PGothic"/>
              </a:rPr>
              <a:t>Una  didattica inclusiva per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Text Box 2"/>
          <p:cNvSpPr/>
          <p:nvPr/>
        </p:nvSpPr>
        <p:spPr>
          <a:xfrm>
            <a:off x="2135160" y="1592280"/>
            <a:ext cx="7290000" cy="402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0033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800" spc="-1" strike="noStrike">
                <a:solidFill>
                  <a:srgbClr val="003399"/>
                </a:solidFill>
                <a:latin typeface="Comic Sans MS"/>
                <a:ea typeface="MS PGothic"/>
              </a:rPr>
              <a:t>Promuovere le potenzialità di ciascuno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ff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800" spc="-1" strike="noStrike">
                <a:solidFill>
                  <a:srgbClr val="ff0000"/>
                </a:solidFill>
                <a:latin typeface="Comic Sans MS"/>
                <a:ea typeface="MS PGothic"/>
              </a:rPr>
              <a:t>Favorire la socialità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ff99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800" spc="-1" strike="noStrike">
                <a:solidFill>
                  <a:srgbClr val="ffc000"/>
                </a:solidFill>
                <a:latin typeface="Comic Sans MS"/>
                <a:ea typeface="MS PGothic"/>
              </a:rPr>
              <a:t>Valorizzare le eccellenze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998"/>
              </a:spcBef>
              <a:buClr>
                <a:srgbClr val="33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800" spc="-1" strike="noStrike">
                <a:solidFill>
                  <a:srgbClr val="7030a0"/>
                </a:solidFill>
                <a:latin typeface="Comic Sans MS"/>
                <a:ea typeface="MS PGothic"/>
              </a:rPr>
              <a:t>Educare alla complessità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3" name="Picture 3" descr=""/>
          <p:cNvPicPr/>
          <p:nvPr/>
        </p:nvPicPr>
        <p:blipFill>
          <a:blip r:embed="rId1"/>
          <a:stretch/>
        </p:blipFill>
        <p:spPr>
          <a:xfrm>
            <a:off x="1200240" y="4098960"/>
            <a:ext cx="2971800" cy="221760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5" descr=""/>
          <p:cNvPicPr/>
          <p:nvPr/>
        </p:nvPicPr>
        <p:blipFill>
          <a:blip r:embed="rId2"/>
          <a:stretch/>
        </p:blipFill>
        <p:spPr>
          <a:xfrm>
            <a:off x="6816600" y="4098960"/>
            <a:ext cx="3041640" cy="1843200"/>
          </a:xfrm>
          <a:prstGeom prst="rect">
            <a:avLst/>
          </a:prstGeom>
          <a:ln w="0">
            <a:noFill/>
          </a:ln>
        </p:spPr>
      </p:pic>
      <p:sp>
        <p:nvSpPr>
          <p:cNvPr id="105" name="Text Box 7"/>
          <p:cNvSpPr/>
          <p:nvPr/>
        </p:nvSpPr>
        <p:spPr>
          <a:xfrm>
            <a:off x="8556480" y="195120"/>
            <a:ext cx="3238560" cy="146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i="1" lang="it-IT" sz="2400" spc="-1" strike="noStrike">
                <a:solidFill>
                  <a:srgbClr val="ff0000"/>
                </a:solidFill>
                <a:latin typeface="Comic Sans MS"/>
              </a:rPr>
              <a:t>Tempo di scuola,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i="1" lang="it-IT" sz="2400" spc="-1" strike="noStrike">
                <a:solidFill>
                  <a:srgbClr val="ff0000"/>
                </a:solidFill>
                <a:latin typeface="Comic Sans MS"/>
              </a:rPr>
              <a:t>di vita, di relazione, di apprendimento</a:t>
            </a:r>
            <a:r>
              <a:rPr b="1" i="1" lang="it-IT" sz="1800" spc="-1" strike="noStrike">
                <a:solidFill>
                  <a:srgbClr val="ff0000"/>
                </a:solidFill>
                <a:latin typeface="Arial"/>
              </a:rPr>
              <a:t>…</a:t>
            </a:r>
            <a:br/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6" name="Picture 8" descr=""/>
          <p:cNvPicPr/>
          <p:nvPr/>
        </p:nvPicPr>
        <p:blipFill>
          <a:blip r:embed="rId3"/>
          <a:stretch/>
        </p:blipFill>
        <p:spPr>
          <a:xfrm>
            <a:off x="311040" y="396720"/>
            <a:ext cx="1258920" cy="107028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Box 1"/>
          <p:cNvSpPr/>
          <p:nvPr/>
        </p:nvSpPr>
        <p:spPr>
          <a:xfrm>
            <a:off x="6037200" y="947880"/>
            <a:ext cx="3443400" cy="89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it-IT" sz="2400" spc="-1" strike="noStrike">
                <a:solidFill>
                  <a:srgbClr val="002060"/>
                </a:solidFill>
                <a:latin typeface="Comic Sans MS"/>
              </a:rPr>
              <a:t>Espressività artistica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6751800" y="4437000"/>
            <a:ext cx="2949480" cy="184464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3" descr=""/>
          <p:cNvPicPr/>
          <p:nvPr/>
        </p:nvPicPr>
        <p:blipFill>
          <a:blip r:embed="rId2"/>
          <a:stretch/>
        </p:blipFill>
        <p:spPr>
          <a:xfrm>
            <a:off x="2000160" y="2166840"/>
            <a:ext cx="2140200" cy="1290600"/>
          </a:xfrm>
          <a:prstGeom prst="rect">
            <a:avLst/>
          </a:prstGeom>
          <a:ln w="0">
            <a:noFill/>
          </a:ln>
        </p:spPr>
      </p:pic>
      <p:sp>
        <p:nvSpPr>
          <p:cNvPr id="110" name="Rectangle 4"/>
          <p:cNvSpPr/>
          <p:nvPr/>
        </p:nvSpPr>
        <p:spPr>
          <a:xfrm flipV="1" rot="10800000">
            <a:off x="4227120" y="505440"/>
            <a:ext cx="54514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3200" spc="-1" strike="noStrike">
                <a:solidFill>
                  <a:srgbClr val="009900"/>
                </a:solidFill>
                <a:latin typeface="Comic Sans MS"/>
                <a:ea typeface="MS PGothic"/>
              </a:rPr>
              <a:t>Aree di approfondimento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Text Box 5"/>
          <p:cNvSpPr/>
          <p:nvPr/>
        </p:nvSpPr>
        <p:spPr>
          <a:xfrm>
            <a:off x="1000080" y="3639960"/>
            <a:ext cx="289080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400" spc="-1" strike="noStrike">
                <a:solidFill>
                  <a:srgbClr val="002060"/>
                </a:solidFill>
                <a:latin typeface="Comic Sans MS"/>
              </a:rPr>
              <a:t>Intercultura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Text Box 6"/>
          <p:cNvSpPr/>
          <p:nvPr/>
        </p:nvSpPr>
        <p:spPr>
          <a:xfrm>
            <a:off x="1415880" y="1579680"/>
            <a:ext cx="272448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400" spc="-1" strike="noStrike">
                <a:solidFill>
                  <a:srgbClr val="002060"/>
                </a:solidFill>
                <a:latin typeface="Comic Sans MS"/>
              </a:rPr>
              <a:t>Cittadinanza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3" name="Picture 7" descr=""/>
          <p:cNvPicPr/>
          <p:nvPr/>
        </p:nvPicPr>
        <p:blipFill>
          <a:blip r:embed="rId3"/>
          <a:stretch/>
        </p:blipFill>
        <p:spPr>
          <a:xfrm>
            <a:off x="1000080" y="4164120"/>
            <a:ext cx="2738520" cy="1825560"/>
          </a:xfrm>
          <a:prstGeom prst="rect">
            <a:avLst/>
          </a:prstGeom>
          <a:ln w="0">
            <a:noFill/>
          </a:ln>
        </p:spPr>
      </p:pic>
      <p:sp>
        <p:nvSpPr>
          <p:cNvPr id="114" name="Rectangle 10"/>
          <p:cNvSpPr/>
          <p:nvPr/>
        </p:nvSpPr>
        <p:spPr>
          <a:xfrm>
            <a:off x="13500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Rectangle 11"/>
          <p:cNvSpPr/>
          <p:nvPr/>
        </p:nvSpPr>
        <p:spPr>
          <a:xfrm>
            <a:off x="28728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6" name="Picture 12" descr=""/>
          <p:cNvPicPr/>
          <p:nvPr/>
        </p:nvPicPr>
        <p:blipFill>
          <a:blip r:embed="rId4"/>
          <a:stretch/>
        </p:blipFill>
        <p:spPr>
          <a:xfrm>
            <a:off x="32729400" y="-10675800"/>
            <a:ext cx="360" cy="22250160"/>
          </a:xfrm>
          <a:prstGeom prst="rect">
            <a:avLst/>
          </a:prstGeom>
          <a:ln w="0">
            <a:noFill/>
          </a:ln>
        </p:spPr>
      </p:pic>
      <p:sp>
        <p:nvSpPr>
          <p:cNvPr id="117" name="Text Box 13"/>
          <p:cNvSpPr/>
          <p:nvPr/>
        </p:nvSpPr>
        <p:spPr>
          <a:xfrm>
            <a:off x="6672240" y="3457440"/>
            <a:ext cx="322740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400" spc="-1" strike="noStrike">
                <a:solidFill>
                  <a:srgbClr val="002060"/>
                </a:solidFill>
                <a:latin typeface="Comic Sans MS"/>
              </a:rPr>
              <a:t>Salute Ambiente e Territorio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8" name="Picture 14" descr=""/>
          <p:cNvPicPr/>
          <p:nvPr/>
        </p:nvPicPr>
        <p:blipFill>
          <a:blip r:embed="rId5"/>
          <a:stretch/>
        </p:blipFill>
        <p:spPr>
          <a:xfrm>
            <a:off x="465120" y="326880"/>
            <a:ext cx="1260360" cy="1070280"/>
          </a:xfrm>
          <a:prstGeom prst="rect">
            <a:avLst/>
          </a:prstGeom>
          <a:ln w="0">
            <a:noFill/>
          </a:ln>
        </p:spPr>
      </p:pic>
      <p:pic>
        <p:nvPicPr>
          <p:cNvPr id="119" name="Immagine 1" descr=""/>
          <p:cNvPicPr/>
          <p:nvPr/>
        </p:nvPicPr>
        <p:blipFill>
          <a:blip r:embed="rId6"/>
          <a:stretch/>
        </p:blipFill>
        <p:spPr>
          <a:xfrm>
            <a:off x="6313320" y="1700280"/>
            <a:ext cx="2320920" cy="1452600"/>
          </a:xfrm>
          <a:prstGeom prst="rect">
            <a:avLst/>
          </a:prstGeom>
          <a:ln w="0">
            <a:noFill/>
          </a:ln>
        </p:spPr>
      </p:pic>
      <p:pic>
        <p:nvPicPr>
          <p:cNvPr id="120" name="Immagine 2" descr=""/>
          <p:cNvPicPr/>
          <p:nvPr/>
        </p:nvPicPr>
        <p:blipFill>
          <a:blip r:embed="rId7"/>
          <a:stretch/>
        </p:blipFill>
        <p:spPr>
          <a:xfrm>
            <a:off x="8908920" y="1677960"/>
            <a:ext cx="1570320" cy="14130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Box 1"/>
          <p:cNvSpPr/>
          <p:nvPr/>
        </p:nvSpPr>
        <p:spPr>
          <a:xfrm>
            <a:off x="839880" y="1638360"/>
            <a:ext cx="6913440" cy="409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295200" indent="-285840">
              <a:lnSpc>
                <a:spcPct val="100000"/>
              </a:lnSpc>
              <a:spcBef>
                <a:spcPts val="125"/>
              </a:spcBef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1600" spc="-1" strike="noStrike">
                <a:solidFill>
                  <a:srgbClr val="3333cc"/>
                </a:solidFill>
                <a:latin typeface="Comic Sans MS"/>
              </a:rPr>
              <a:t>Attività sportive in orario curricolare in collaborazione con le società sportive del territorio;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95200" indent="-285840">
              <a:lnSpc>
                <a:spcPct val="100000"/>
              </a:lnSpc>
              <a:spcBef>
                <a:spcPts val="125"/>
              </a:spcBef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1600" spc="-1" strike="noStrike">
                <a:solidFill>
                  <a:srgbClr val="3333cc"/>
                </a:solidFill>
                <a:latin typeface="Comic Sans MS"/>
              </a:rPr>
              <a:t>Laboratori teatrali;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95200" indent="-285840">
              <a:lnSpc>
                <a:spcPct val="100000"/>
              </a:lnSpc>
              <a:spcBef>
                <a:spcPts val="125"/>
              </a:spcBef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1600" spc="-1" strike="noStrike">
                <a:solidFill>
                  <a:srgbClr val="3333cc"/>
                </a:solidFill>
                <a:latin typeface="Comic Sans MS"/>
              </a:rPr>
              <a:t>Progetto ConCittadini: Assemblea dei bambini/e ragazzi/e;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95200" indent="-285840">
              <a:lnSpc>
                <a:spcPct val="100000"/>
              </a:lnSpc>
              <a:spcBef>
                <a:spcPts val="125"/>
              </a:spcBef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1600" spc="-1" strike="noStrike">
                <a:solidFill>
                  <a:srgbClr val="3333cc"/>
                </a:solidFill>
                <a:latin typeface="Comic Sans MS"/>
              </a:rPr>
              <a:t>Attività ambientali in collaborazione con la Fondazione Villa Ghigi;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95200" indent="-285840">
              <a:lnSpc>
                <a:spcPct val="100000"/>
              </a:lnSpc>
              <a:spcBef>
                <a:spcPts val="125"/>
              </a:spcBef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1600" spc="-1" strike="noStrike">
                <a:solidFill>
                  <a:srgbClr val="3333cc"/>
                </a:solidFill>
                <a:latin typeface="Comic Sans MS"/>
              </a:rPr>
              <a:t>Attività in collaborazione con Opificio Golinelli;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95200" indent="-285840">
              <a:lnSpc>
                <a:spcPct val="100000"/>
              </a:lnSpc>
              <a:spcBef>
                <a:spcPts val="125"/>
              </a:spcBef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1600" spc="-1" strike="noStrike">
                <a:solidFill>
                  <a:srgbClr val="3333cc"/>
                </a:solidFill>
                <a:latin typeface="Comic Sans MS"/>
              </a:rPr>
              <a:t>Progetti di lettura in collaborazione con Casa di Khaoula;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95200" indent="-28584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1600" spc="-1" strike="noStrike">
                <a:solidFill>
                  <a:srgbClr val="3333cc"/>
                </a:solidFill>
                <a:latin typeface="Comic Sans MS"/>
              </a:rPr>
              <a:t>HERA progetti ambiente;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95200" indent="-28584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1600" spc="-1" strike="noStrike">
                <a:solidFill>
                  <a:srgbClr val="3333cc"/>
                </a:solidFill>
                <a:latin typeface="Comic Sans MS"/>
              </a:rPr>
              <a:t>Attività musicali in collaborazione con Musicascuola;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95200" indent="-285840">
              <a:lnSpc>
                <a:spcPct val="9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1600" spc="-1" strike="noStrike">
                <a:solidFill>
                  <a:srgbClr val="3333cc"/>
                </a:solidFill>
                <a:latin typeface="Comic Sans MS"/>
              </a:rPr>
              <a:t>Progetto «Fabbrica Federzoni»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  <a:p>
            <a:pPr marL="295200" indent="-285840">
              <a:lnSpc>
                <a:spcPct val="90000"/>
              </a:lnSpc>
              <a:spcBef>
                <a:spcPts val="998"/>
              </a:spcBef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2" name="Picture 5" descr=""/>
          <p:cNvPicPr/>
          <p:nvPr/>
        </p:nvPicPr>
        <p:blipFill>
          <a:blip r:embed="rId1"/>
          <a:stretch/>
        </p:blipFill>
        <p:spPr>
          <a:xfrm>
            <a:off x="517680" y="361800"/>
            <a:ext cx="1258560" cy="1070280"/>
          </a:xfrm>
          <a:prstGeom prst="rect">
            <a:avLst/>
          </a:prstGeom>
          <a:ln w="0">
            <a:noFill/>
          </a:ln>
        </p:spPr>
      </p:pic>
      <p:sp>
        <p:nvSpPr>
          <p:cNvPr id="123" name="Rectangl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Rectangl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Rectangl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Rettangolo 2"/>
          <p:cNvSpPr/>
          <p:nvPr/>
        </p:nvSpPr>
        <p:spPr>
          <a:xfrm>
            <a:off x="1992240" y="361800"/>
            <a:ext cx="7561440" cy="83520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it-IT" sz="4400" spc="-1" strike="noStrike">
                <a:solidFill>
                  <a:srgbClr val="ffffff"/>
                </a:solidFill>
                <a:latin typeface="Comic Sans MS"/>
                <a:ea typeface="Arial"/>
              </a:rPr>
              <a:t>OFFERTA FORMATIVA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7" name="Immagine 1" descr=""/>
          <p:cNvPicPr/>
          <p:nvPr/>
        </p:nvPicPr>
        <p:blipFill>
          <a:blip r:embed="rId2"/>
          <a:stretch/>
        </p:blipFill>
        <p:spPr>
          <a:xfrm>
            <a:off x="7896240" y="1484280"/>
            <a:ext cx="2089080" cy="1566720"/>
          </a:xfrm>
          <a:prstGeom prst="rect">
            <a:avLst/>
          </a:prstGeom>
          <a:ln w="0">
            <a:noFill/>
          </a:ln>
        </p:spPr>
      </p:pic>
      <p:pic>
        <p:nvPicPr>
          <p:cNvPr id="128" name="Immagine 2" descr=""/>
          <p:cNvPicPr/>
          <p:nvPr/>
        </p:nvPicPr>
        <p:blipFill>
          <a:blip r:embed="rId3"/>
          <a:stretch/>
        </p:blipFill>
        <p:spPr>
          <a:xfrm>
            <a:off x="10144080" y="2523960"/>
            <a:ext cx="1548000" cy="1160640"/>
          </a:xfrm>
          <a:prstGeom prst="rect">
            <a:avLst/>
          </a:prstGeom>
          <a:ln w="0">
            <a:noFill/>
          </a:ln>
        </p:spPr>
      </p:pic>
      <p:pic>
        <p:nvPicPr>
          <p:cNvPr id="129" name="Immagine 3" descr=""/>
          <p:cNvPicPr/>
          <p:nvPr/>
        </p:nvPicPr>
        <p:blipFill>
          <a:blip r:embed="rId4"/>
          <a:stretch/>
        </p:blipFill>
        <p:spPr>
          <a:xfrm>
            <a:off x="7808760" y="3105000"/>
            <a:ext cx="1951200" cy="1692360"/>
          </a:xfrm>
          <a:prstGeom prst="rect">
            <a:avLst/>
          </a:prstGeom>
          <a:ln w="0">
            <a:noFill/>
          </a:ln>
        </p:spPr>
      </p:pic>
      <p:sp>
        <p:nvSpPr>
          <p:cNvPr id="130" name="AutoShape 10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AutoShape 12"/>
          <p:cNvSpPr/>
          <p:nvPr/>
        </p:nvSpPr>
        <p:spPr>
          <a:xfrm>
            <a:off x="460440" y="160200"/>
            <a:ext cx="30456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2" name="Immagine 6" descr=""/>
          <p:cNvPicPr/>
          <p:nvPr/>
        </p:nvPicPr>
        <p:blipFill>
          <a:blip r:embed="rId5"/>
          <a:stretch/>
        </p:blipFill>
        <p:spPr>
          <a:xfrm>
            <a:off x="10055160" y="4149720"/>
            <a:ext cx="1725840" cy="966960"/>
          </a:xfrm>
          <a:prstGeom prst="rect">
            <a:avLst/>
          </a:prstGeom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 Box 1"/>
          <p:cNvSpPr/>
          <p:nvPr/>
        </p:nvSpPr>
        <p:spPr>
          <a:xfrm>
            <a:off x="6456240" y="2276640"/>
            <a:ext cx="4611960" cy="413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9360">
              <a:lnSpc>
                <a:spcPct val="107000"/>
              </a:lnSpc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LIM in ogni aula;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107000"/>
              </a:lnSpc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Laboratorio mobile con  dispositivi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107000"/>
              </a:lnSpc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Piattaforme digitali per la didattica;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107000"/>
              </a:lnSpc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Atelier «Semi di futuro»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107000"/>
              </a:lnSpc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FutureLab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107000"/>
              </a:lnSpc>
              <a:buClr>
                <a:srgbClr val="0056d6"/>
              </a:buClr>
              <a:buFont typeface="Arial"/>
              <a:buChar char="•"/>
              <a:tabLst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r>
              <a:rPr b="0" lang="it-IT" sz="2400" spc="-1" strike="noStrike">
                <a:solidFill>
                  <a:srgbClr val="3333cc"/>
                </a:solidFill>
                <a:latin typeface="Comic Sans MS"/>
              </a:rPr>
              <a:t>Progetto «Good for food»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9360">
              <a:lnSpc>
                <a:spcPct val="107000"/>
              </a:lnSpc>
              <a:tabLst>
                <a:tab algn="l" pos="0"/>
                <a:tab algn="l" pos="695160"/>
                <a:tab algn="l" pos="1609560"/>
                <a:tab algn="l" pos="2523960"/>
                <a:tab algn="l" pos="3438360"/>
                <a:tab algn="l" pos="4352760"/>
                <a:tab algn="l" pos="5267160"/>
                <a:tab algn="l" pos="6181560"/>
                <a:tab algn="l" pos="7095960"/>
                <a:tab algn="l" pos="8010360"/>
                <a:tab algn="l" pos="8924760"/>
                <a:tab algn="l" pos="9839160"/>
                <a:tab algn="l" pos="9883440"/>
                <a:tab algn="l" pos="10332720"/>
                <a:tab algn="l" pos="107820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Rectangle 4"/>
          <p:cNvSpPr/>
          <p:nvPr/>
        </p:nvSpPr>
        <p:spPr>
          <a:xfrm>
            <a:off x="1000080" y="1638360"/>
            <a:ext cx="52560" cy="46080"/>
          </a:xfrm>
          <a:prstGeom prst="rect">
            <a:avLst/>
          </a:prstGeom>
          <a:solidFill>
            <a:srgbClr val="5b9bd5"/>
          </a:solidFill>
          <a:ln cap="sq"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35" name="Picture 5" descr=""/>
          <p:cNvPicPr/>
          <p:nvPr/>
        </p:nvPicPr>
        <p:blipFill>
          <a:blip r:embed="rId1"/>
          <a:stretch/>
        </p:blipFill>
        <p:spPr>
          <a:xfrm>
            <a:off x="517680" y="361800"/>
            <a:ext cx="1258560" cy="1070280"/>
          </a:xfrm>
          <a:prstGeom prst="rect">
            <a:avLst/>
          </a:prstGeom>
          <a:ln w="0">
            <a:noFill/>
          </a:ln>
        </p:spPr>
      </p:pic>
      <p:sp>
        <p:nvSpPr>
          <p:cNvPr id="136" name="Rectangl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Rectangl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Rectangl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9" name="Picture 10" descr=""/>
          <p:cNvPicPr/>
          <p:nvPr/>
        </p:nvPicPr>
        <p:blipFill>
          <a:blip r:embed="rId2"/>
          <a:stretch/>
        </p:blipFill>
        <p:spPr>
          <a:xfrm>
            <a:off x="10417320" y="1432080"/>
            <a:ext cx="846000" cy="81756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13" descr="http://www.ic5bologna.gov.it/images/pages/1-44730-pnsd_2015_top-1.jpg"/>
          <p:cNvPicPr/>
          <p:nvPr/>
        </p:nvPicPr>
        <p:blipFill>
          <a:blip r:embed="rId3"/>
          <a:stretch/>
        </p:blipFill>
        <p:spPr>
          <a:xfrm>
            <a:off x="1000080" y="2874960"/>
            <a:ext cx="4462560" cy="1467000"/>
          </a:xfrm>
          <a:prstGeom prst="rect">
            <a:avLst/>
          </a:prstGeom>
          <a:ln w="0">
            <a:noFill/>
          </a:ln>
        </p:spPr>
      </p:pic>
      <p:sp>
        <p:nvSpPr>
          <p:cNvPr id="141" name="Rettangolo 2"/>
          <p:cNvSpPr/>
          <p:nvPr/>
        </p:nvSpPr>
        <p:spPr>
          <a:xfrm>
            <a:off x="1992240" y="361800"/>
            <a:ext cx="7561440" cy="83520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it-IT" sz="4400" spc="-1" strike="noStrike">
                <a:solidFill>
                  <a:srgbClr val="ffffff"/>
                </a:solidFill>
                <a:latin typeface="Comic Sans MS"/>
                <a:ea typeface="Arial"/>
              </a:rPr>
              <a:t>SCUOLA DIGITALE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 Box 1"/>
          <p:cNvSpPr/>
          <p:nvPr/>
        </p:nvSpPr>
        <p:spPr>
          <a:xfrm>
            <a:off x="3187800" y="88920"/>
            <a:ext cx="6629400" cy="685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800" spc="-1" strike="noStrike">
                <a:solidFill>
                  <a:srgbClr val="990000"/>
                </a:solidFill>
                <a:latin typeface="Comic Sans MS"/>
                <a:ea typeface="MS PGothic"/>
              </a:rPr>
              <a:t>FORMAZIONE CLASSI PRIME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Text Box 2"/>
          <p:cNvSpPr/>
          <p:nvPr/>
        </p:nvSpPr>
        <p:spPr>
          <a:xfrm>
            <a:off x="8513640" y="2295360"/>
            <a:ext cx="3029040" cy="139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>
              <a:lnSpc>
                <a:spcPct val="8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Rectangle 4"/>
          <p:cNvSpPr/>
          <p:nvPr/>
        </p:nvSpPr>
        <p:spPr>
          <a:xfrm>
            <a:off x="993600" y="1521000"/>
            <a:ext cx="6880320" cy="455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342720" indent="-342720" algn="just">
              <a:lnSpc>
                <a:spcPct val="100000"/>
              </a:lnSpc>
              <a:buClr>
                <a:srgbClr val="2d2db9"/>
              </a:buClr>
              <a:buFont typeface="Symbol" charset="2"/>
              <a:buChar char="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it-IT" sz="2400" spc="-1" strike="noStrike">
                <a:solidFill>
                  <a:srgbClr val="2d2db9"/>
                </a:solidFill>
                <a:latin typeface="Comic Sans MS"/>
                <a:ea typeface="Times New Roman"/>
              </a:rPr>
              <a:t>Ripartizione equilibrata degli alunni certificati nelle classi;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just">
              <a:lnSpc>
                <a:spcPct val="100000"/>
              </a:lnSpc>
              <a:buClr>
                <a:srgbClr val="2d2db9"/>
              </a:buClr>
              <a:buFont typeface="Symbol" charset="2"/>
              <a:buChar char="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it-IT" sz="2400" spc="-1" strike="noStrike">
                <a:solidFill>
                  <a:srgbClr val="2d2db9"/>
                </a:solidFill>
                <a:latin typeface="Comic Sans MS"/>
                <a:ea typeface="Times New Roman"/>
              </a:rPr>
              <a:t>Distribuzione equilibrata degli alunni per fasce di livello;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just">
              <a:lnSpc>
                <a:spcPct val="100000"/>
              </a:lnSpc>
              <a:buClr>
                <a:srgbClr val="2d2db9"/>
              </a:buClr>
              <a:buFont typeface="Symbol" charset="2"/>
              <a:buChar char="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it-IT" sz="2400" spc="-1" strike="noStrike">
                <a:solidFill>
                  <a:srgbClr val="2d2db9"/>
                </a:solidFill>
                <a:latin typeface="Comic Sans MS"/>
                <a:ea typeface="Times New Roman"/>
              </a:rPr>
              <a:t>Equilibrio maschi/femmine;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just">
              <a:lnSpc>
                <a:spcPct val="100000"/>
              </a:lnSpc>
              <a:buClr>
                <a:srgbClr val="2d2db9"/>
              </a:buClr>
              <a:buFont typeface="Symbol" charset="2"/>
              <a:buChar char="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it-IT" sz="2400" spc="-1" strike="noStrike">
                <a:solidFill>
                  <a:srgbClr val="2d2db9"/>
                </a:solidFill>
                <a:latin typeface="Comic Sans MS"/>
                <a:ea typeface="Times New Roman"/>
              </a:rPr>
              <a:t>Suggerimenti delle insegnanti della Scuola dell’Infanzia;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just">
              <a:lnSpc>
                <a:spcPct val="100000"/>
              </a:lnSpc>
              <a:buClr>
                <a:srgbClr val="2d2db9"/>
              </a:buClr>
              <a:buFont typeface="Symbol" charset="2"/>
              <a:buChar char="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it-IT" sz="2400" spc="-1" strike="noStrike">
                <a:solidFill>
                  <a:srgbClr val="2d2db9"/>
                </a:solidFill>
                <a:latin typeface="Comic Sans MS"/>
                <a:ea typeface="Times New Roman"/>
              </a:rPr>
              <a:t>Desiderata delle famiglie, in caso di reciprocità delle richieste e di assenza di controindicazioni;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just">
              <a:lnSpc>
                <a:spcPct val="100000"/>
              </a:lnSpc>
              <a:buClr>
                <a:srgbClr val="2d2db9"/>
              </a:buClr>
              <a:buFont typeface="Symbol" charset="2"/>
              <a:buChar char=""/>
              <a:tabLst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it-IT" sz="2400" spc="-1" strike="noStrike">
                <a:solidFill>
                  <a:srgbClr val="2d2db9"/>
                </a:solidFill>
                <a:latin typeface="Comic Sans MS"/>
                <a:ea typeface="Times New Roman"/>
              </a:rPr>
              <a:t>Sorteggio della sezione.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448920"/>
                <a:tab algn="l" pos="898200"/>
                <a:tab algn="l" pos="1347480"/>
                <a:tab algn="l" pos="1796760"/>
                <a:tab algn="l" pos="2246040"/>
                <a:tab algn="l" pos="2695320"/>
                <a:tab algn="l" pos="3144600"/>
                <a:tab algn="l" pos="3593880"/>
                <a:tab algn="l" pos="4043160"/>
                <a:tab algn="l" pos="449244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5" name="Picture 6" descr=""/>
          <p:cNvPicPr/>
          <p:nvPr/>
        </p:nvPicPr>
        <p:blipFill>
          <a:blip r:embed="rId1"/>
          <a:stretch/>
        </p:blipFill>
        <p:spPr>
          <a:xfrm>
            <a:off x="8139240" y="4073400"/>
            <a:ext cx="3778200" cy="238788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7" descr=""/>
          <p:cNvPicPr/>
          <p:nvPr/>
        </p:nvPicPr>
        <p:blipFill>
          <a:blip r:embed="rId2"/>
          <a:stretch/>
        </p:blipFill>
        <p:spPr>
          <a:xfrm>
            <a:off x="179280" y="260280"/>
            <a:ext cx="1217880" cy="120672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12" descr=""/>
          <p:cNvPicPr/>
          <p:nvPr/>
        </p:nvPicPr>
        <p:blipFill>
          <a:blip r:embed="rId3"/>
          <a:stretch/>
        </p:blipFill>
        <p:spPr>
          <a:xfrm>
            <a:off x="138240" y="260280"/>
            <a:ext cx="1258920" cy="120672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Box 1"/>
          <p:cNvSpPr/>
          <p:nvPr/>
        </p:nvSpPr>
        <p:spPr>
          <a:xfrm>
            <a:off x="3187800" y="88920"/>
            <a:ext cx="6629400" cy="685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800" spc="-1" strike="noStrike">
                <a:solidFill>
                  <a:srgbClr val="ff0000"/>
                </a:solidFill>
                <a:latin typeface="Comic Sans MS"/>
                <a:ea typeface="MS PGothic"/>
              </a:rPr>
              <a:t>PER ISCRIVERSI…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Text Box 2"/>
          <p:cNvSpPr/>
          <p:nvPr/>
        </p:nvSpPr>
        <p:spPr>
          <a:xfrm>
            <a:off x="8513640" y="3344760"/>
            <a:ext cx="3029040" cy="1393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lvl="1" marL="685800" indent="-228600">
              <a:lnSpc>
                <a:spcPct val="80000"/>
              </a:lnSpc>
              <a:spcBef>
                <a:spcPts val="499"/>
              </a:spcBef>
              <a:buClr>
                <a:srgbClr val="003399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>
              <a:lnSpc>
                <a:spcPct val="8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Text Box 3"/>
          <p:cNvSpPr/>
          <p:nvPr/>
        </p:nvSpPr>
        <p:spPr>
          <a:xfrm>
            <a:off x="647640" y="4260960"/>
            <a:ext cx="11042640" cy="256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spcBef>
                <a:spcPts val="998"/>
              </a:spcBef>
              <a:buClr>
                <a:srgbClr val="003399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1" lang="it-IT" sz="2400" spc="-1" strike="noStrike">
                <a:solidFill>
                  <a:srgbClr val="2d2db9"/>
                </a:solidFill>
                <a:latin typeface="Comic Sans MS"/>
              </a:rPr>
              <a:t>le domande di iscrizione online possono essere presentate dalle ore 8:00 del 4 gennaio 2021 alle ore 20:00 del 25 gennaio 2021.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9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Rectangle 4"/>
          <p:cNvSpPr/>
          <p:nvPr/>
        </p:nvSpPr>
        <p:spPr>
          <a:xfrm>
            <a:off x="552600" y="2924280"/>
            <a:ext cx="10440720" cy="124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lvl="1" marL="85680" indent="-85680" algn="just">
              <a:lnSpc>
                <a:spcPct val="100000"/>
              </a:lnSpc>
              <a:spcBef>
                <a:spcPts val="598"/>
              </a:spcBef>
              <a:buClr>
                <a:srgbClr val="003399"/>
              </a:buClr>
              <a:buFont typeface="Wingdings" charset="2"/>
              <a:buChar char=""/>
              <a:tabLst>
                <a:tab algn="l" pos="457200"/>
                <a:tab algn="l" pos="1371600"/>
                <a:tab algn="l" pos="2286000"/>
                <a:tab algn="l" pos="3200400"/>
                <a:tab algn="l" pos="4114800"/>
                <a:tab algn="l" pos="5029200"/>
                <a:tab algn="l" pos="5943600"/>
                <a:tab algn="l" pos="6858000"/>
                <a:tab algn="l" pos="7772400"/>
                <a:tab algn="l" pos="8686800"/>
                <a:tab algn="l" pos="9601200"/>
                <a:tab algn="l" pos="10515600"/>
                <a:tab algn="l" pos="10782000"/>
              </a:tabLst>
            </a:pPr>
            <a:r>
              <a:rPr b="1" lang="it-IT" sz="2400" spc="-1" strike="noStrike">
                <a:solidFill>
                  <a:srgbClr val="2d2db9"/>
                </a:solidFill>
                <a:latin typeface="Comic Sans MS"/>
                <a:ea typeface="Microsoft YaHei"/>
              </a:rPr>
              <a:t>con le credenziali fornite tramite la registrazione, i genitori al sistema “Iscrizioni on line” disponibile sul portale del Ministero dell’Istruzione </a:t>
            </a:r>
            <a:r>
              <a:rPr b="0" lang="it-IT" sz="2400" spc="-1" strike="noStrike" u="sng">
                <a:solidFill>
                  <a:srgbClr val="ccccff"/>
                </a:solidFill>
                <a:uFillTx/>
                <a:latin typeface="Comic Sans MS"/>
                <a:ea typeface="Microsoft YaHei"/>
                <a:hlinkClick r:id="rId1"/>
              </a:rPr>
              <a:t>www.istruzione.it/iscrizionionline/</a:t>
            </a:r>
            <a:r>
              <a:rPr b="1" lang="it-IT" sz="2400" spc="-1" strike="noStrike">
                <a:solidFill>
                  <a:srgbClr val="2d2db9"/>
                </a:solidFill>
                <a:latin typeface="Comic Sans MS"/>
                <a:ea typeface="Microsoft YaHei"/>
              </a:rPr>
              <a:t>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Rectangle 5"/>
          <p:cNvSpPr/>
          <p:nvPr/>
        </p:nvSpPr>
        <p:spPr>
          <a:xfrm>
            <a:off x="1415880" y="915840"/>
            <a:ext cx="9649080" cy="94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59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2720"/>
                <a:tab algn="l" pos="10782000"/>
              </a:tabLst>
            </a:pPr>
            <a:r>
              <a:rPr b="0" lang="it-IT" sz="2800" spc="-1" strike="noStrike">
                <a:solidFill>
                  <a:srgbClr val="ff0000"/>
                </a:solidFill>
                <a:latin typeface="Comic Sans MS"/>
              </a:rPr>
              <a:t>iscrizioni </a:t>
            </a:r>
            <a:r>
              <a:rPr b="0" lang="it-IT" sz="2800" spc="-1" strike="noStrike" u="sng">
                <a:solidFill>
                  <a:srgbClr val="ff0000"/>
                </a:solidFill>
                <a:uFillTx/>
                <a:latin typeface="Comic Sans MS"/>
              </a:rPr>
              <a:t>online</a:t>
            </a:r>
            <a:r>
              <a:rPr b="0" lang="it-IT" sz="2800" spc="-1" strike="noStrike">
                <a:solidFill>
                  <a:srgbClr val="ff0000"/>
                </a:solidFill>
                <a:latin typeface="Comic Sans MS"/>
              </a:rPr>
              <a:t> per tutte le classi iniziali della scuola primaria e secondaria</a:t>
            </a: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3" name="Picture 7" descr=""/>
          <p:cNvPicPr/>
          <p:nvPr/>
        </p:nvPicPr>
        <p:blipFill>
          <a:blip r:embed="rId2"/>
          <a:stretch/>
        </p:blipFill>
        <p:spPr>
          <a:xfrm>
            <a:off x="179280" y="260280"/>
            <a:ext cx="1217880" cy="1206720"/>
          </a:xfrm>
          <a:prstGeom prst="rect">
            <a:avLst/>
          </a:prstGeom>
          <a:ln w="0">
            <a:noFill/>
          </a:ln>
        </p:spPr>
      </p:pic>
      <p:sp>
        <p:nvSpPr>
          <p:cNvPr id="154" name="Text Box 8"/>
          <p:cNvSpPr/>
          <p:nvPr/>
        </p:nvSpPr>
        <p:spPr>
          <a:xfrm>
            <a:off x="457200" y="2013120"/>
            <a:ext cx="11233080" cy="86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228600" indent="-142920">
              <a:lnSpc>
                <a:spcPct val="90000"/>
              </a:lnSpc>
              <a:spcBef>
                <a:spcPts val="550"/>
              </a:spcBef>
              <a:buClr>
                <a:srgbClr val="003399"/>
              </a:buClr>
              <a:buFont typeface="Wingdings" charset="2"/>
              <a:buChar char=""/>
              <a:tabLst>
                <a:tab algn="l" pos="1143000"/>
                <a:tab algn="l" pos="2057400"/>
                <a:tab algn="l" pos="2971800"/>
                <a:tab algn="l" pos="3886200"/>
                <a:tab algn="l" pos="4800600"/>
                <a:tab algn="l" pos="5715000"/>
                <a:tab algn="l" pos="6629400"/>
                <a:tab algn="l" pos="7543800"/>
                <a:tab algn="l" pos="8458200"/>
                <a:tab algn="l" pos="9372600"/>
                <a:tab algn="l" pos="10287000"/>
                <a:tab algn="l" pos="10332720"/>
                <a:tab algn="l" pos="10782000"/>
              </a:tabLst>
            </a:pPr>
            <a:r>
              <a:rPr b="1" lang="it-IT" sz="2400" spc="-1" strike="noStrike">
                <a:solidFill>
                  <a:srgbClr val="2d2db9"/>
                </a:solidFill>
                <a:latin typeface="Arial"/>
              </a:rPr>
              <a:t>Dalle ore 9:00 del 19 dicembre 2020 è possibile avviare la fase della registrazione sul sito </a:t>
            </a:r>
            <a:r>
              <a:rPr b="1" i="1" lang="it-IT" sz="2400" spc="-1" strike="noStrike">
                <a:solidFill>
                  <a:srgbClr val="2d2db9"/>
                </a:solidFill>
                <a:latin typeface="Arial"/>
              </a:rPr>
              <a:t>web </a:t>
            </a:r>
            <a:r>
              <a:rPr b="0" i="1" lang="it-IT" sz="2400" spc="-1" strike="noStrike" u="sng">
                <a:solidFill>
                  <a:srgbClr val="ccccff"/>
                </a:solidFill>
                <a:uFillTx/>
                <a:latin typeface="Arial"/>
                <a:hlinkClick r:id="rId3"/>
              </a:rPr>
              <a:t>www.istruzione.it/iscrizionionline/</a:t>
            </a:r>
            <a:r>
              <a:rPr b="1" lang="it-IT" sz="2400" spc="-1" strike="noStrike">
                <a:solidFill>
                  <a:srgbClr val="2d2db9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5" name="Picture 12" descr=""/>
          <p:cNvPicPr/>
          <p:nvPr/>
        </p:nvPicPr>
        <p:blipFill>
          <a:blip r:embed="rId4"/>
          <a:stretch/>
        </p:blipFill>
        <p:spPr>
          <a:xfrm>
            <a:off x="138240" y="260280"/>
            <a:ext cx="1258920" cy="1206720"/>
          </a:xfrm>
          <a:prstGeom prst="rect">
            <a:avLst/>
          </a:prstGeom>
          <a:ln w="0">
            <a:noFill/>
          </a:ln>
        </p:spPr>
      </p:pic>
    </p:spTree>
  </p:cSld>
  <p:transition spd="med">
    <p:pull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Application>LibreOffice/7.1.5.2$Linux_X86_64 LibreOffice_project/10$Build-2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2013-12-16T00:41:53Z</dcterms:created>
  <dc:creator>Mauro</dc:creator>
  <dc:description/>
  <dc:language>en-US</dc:language>
  <cp:lastModifiedBy>work02</cp:lastModifiedBy>
  <dcterms:modified xsi:type="dcterms:W3CDTF">2020-12-16T14:55:54Z</dcterms:modified>
  <cp:revision>109</cp:revision>
  <dc:subject/>
  <dc:title>Presentazione standard di PowerPoint</dc:title>
</cp:coreProperties>
</file>