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5143500" cx="9144000"/>
  <p:notesSz cx="6858000" cy="9144000"/>
  <p:embeddedFontLst>
    <p:embeddedFont>
      <p:font typeface="Nunit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50BB773-52D3-4F25-AD85-833F8D7EB131}">
  <a:tblStyle styleId="{A50BB773-52D3-4F25-AD85-833F8D7EB13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Nunito-bold.fntdata"/><Relationship Id="rId25" Type="http://schemas.openxmlformats.org/officeDocument/2006/relationships/font" Target="fonts/Nunito-regular.fntdata"/><Relationship Id="rId28" Type="http://schemas.openxmlformats.org/officeDocument/2006/relationships/font" Target="fonts/Nunito-boldItalic.fntdata"/><Relationship Id="rId27" Type="http://schemas.openxmlformats.org/officeDocument/2006/relationships/font" Target="fonts/Nunito-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6f1192278d_0_3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6f1192278d_0_3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6f1192278d_0_3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6f1192278d_0_3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6f1192278d_0_3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6f1192278d_0_3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6f1192278d_0_2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6f1192278d_0_2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6f1192278d_0_3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6f1192278d_0_3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7dd038359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37dd038359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6f1192278d_0_3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36f1192278d_0_3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6f1192278d_0_2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6f1192278d_0_2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7c0137a59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7c0137a59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6f1192278d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6f1192278d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6f1192278d_0_2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6f1192278d_0_2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6f1192278d_0_2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6f1192278d_0_2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6f1192278d_0_2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6f1192278d_0_2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6f1192278d_0_2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6f1192278d_0_2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6f1192278d_0_2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6f1192278d_0_2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6f1192278d_0_2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6f1192278d_0_2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6f1192278d_0_3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6f1192278d_0_3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it"/>
              <a:t>ISTITUTO COMPRENSIVO 5 DI BOLOGNA</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it"/>
              <a:t>ORGANIGRAMMA E FUNZIONIGRAMMA 2025-26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2"/>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rgbClr val="000000"/>
              </a:buClr>
              <a:buSzPct val="38076"/>
              <a:buFont typeface="Arial"/>
              <a:buNone/>
            </a:pPr>
            <a:r>
              <a:rPr lang="it" sz="2600"/>
              <a:t>COORDINATORI DI CLASSE SCUOLA SECONDARIA</a:t>
            </a:r>
            <a:endParaRPr sz="2600"/>
          </a:p>
          <a:p>
            <a:pPr indent="0" lvl="0" marL="0" rtl="0" algn="l">
              <a:spcBef>
                <a:spcPts val="0"/>
              </a:spcBef>
              <a:spcAft>
                <a:spcPts val="0"/>
              </a:spcAft>
              <a:buNone/>
            </a:pPr>
            <a:r>
              <a:t/>
            </a:r>
            <a:endParaRPr/>
          </a:p>
        </p:txBody>
      </p:sp>
      <p:graphicFrame>
        <p:nvGraphicFramePr>
          <p:cNvPr id="185" name="Google Shape;185;p22"/>
          <p:cNvGraphicFramePr/>
          <p:nvPr/>
        </p:nvGraphicFramePr>
        <p:xfrm>
          <a:off x="1085850" y="1515750"/>
          <a:ext cx="3000000" cy="3000000"/>
        </p:xfrm>
        <a:graphic>
          <a:graphicData uri="http://schemas.openxmlformats.org/drawingml/2006/table">
            <a:tbl>
              <a:tblPr>
                <a:noFill/>
                <a:tableStyleId>{A50BB773-52D3-4F25-AD85-833F8D7EB131}</a:tableStyleId>
              </a:tblPr>
              <a:tblGrid>
                <a:gridCol w="3619500"/>
                <a:gridCol w="3619500"/>
              </a:tblGrid>
              <a:tr h="490625">
                <a:tc>
                  <a:txBody>
                    <a:bodyPr/>
                    <a:lstStyle/>
                    <a:p>
                      <a:pPr indent="0" lvl="0" marL="0" rtl="0" algn="ctr">
                        <a:spcBef>
                          <a:spcPts val="0"/>
                        </a:spcBef>
                        <a:spcAft>
                          <a:spcPts val="0"/>
                        </a:spcAft>
                        <a:buNone/>
                      </a:pPr>
                      <a:r>
                        <a:rPr lang="it"/>
                        <a:t>1°A</a:t>
                      </a:r>
                      <a:endParaRPr/>
                    </a:p>
                  </a:txBody>
                  <a:tcPr marT="91425" marB="91425" marR="91425" marL="91425"/>
                </a:tc>
                <a:tc>
                  <a:txBody>
                    <a:bodyPr/>
                    <a:lstStyle/>
                    <a:p>
                      <a:pPr indent="0" lvl="0" marL="0" rtl="0" algn="ctr">
                        <a:spcBef>
                          <a:spcPts val="0"/>
                        </a:spcBef>
                        <a:spcAft>
                          <a:spcPts val="0"/>
                        </a:spcAft>
                        <a:buNone/>
                      </a:pPr>
                      <a:r>
                        <a:rPr lang="it"/>
                        <a:t>MARCHEGIANI</a:t>
                      </a:r>
                      <a:endParaRPr/>
                    </a:p>
                  </a:txBody>
                  <a:tcPr marT="91425" marB="91425" marR="91425" marL="91425"/>
                </a:tc>
              </a:tr>
              <a:tr h="490625">
                <a:tc>
                  <a:txBody>
                    <a:bodyPr/>
                    <a:lstStyle/>
                    <a:p>
                      <a:pPr indent="0" lvl="0" marL="0" rtl="0" algn="ctr">
                        <a:spcBef>
                          <a:spcPts val="0"/>
                        </a:spcBef>
                        <a:spcAft>
                          <a:spcPts val="0"/>
                        </a:spcAft>
                        <a:buNone/>
                      </a:pPr>
                      <a:r>
                        <a:rPr lang="it"/>
                        <a:t>1°B</a:t>
                      </a:r>
                      <a:endParaRPr/>
                    </a:p>
                  </a:txBody>
                  <a:tcPr marT="91425" marB="91425" marR="91425" marL="91425"/>
                </a:tc>
                <a:tc>
                  <a:txBody>
                    <a:bodyPr/>
                    <a:lstStyle/>
                    <a:p>
                      <a:pPr indent="0" lvl="0" marL="0" rtl="0" algn="ctr">
                        <a:spcBef>
                          <a:spcPts val="0"/>
                        </a:spcBef>
                        <a:spcAft>
                          <a:spcPts val="0"/>
                        </a:spcAft>
                        <a:buNone/>
                      </a:pPr>
                      <a:r>
                        <a:rPr lang="it"/>
                        <a:t>CARISDEO</a:t>
                      </a:r>
                      <a:endParaRPr/>
                    </a:p>
                  </a:txBody>
                  <a:tcPr marT="91425" marB="91425" marR="91425" marL="91425"/>
                </a:tc>
              </a:tr>
              <a:tr h="490625">
                <a:tc>
                  <a:txBody>
                    <a:bodyPr/>
                    <a:lstStyle/>
                    <a:p>
                      <a:pPr indent="0" lvl="0" marL="0" rtl="0" algn="ctr">
                        <a:spcBef>
                          <a:spcPts val="0"/>
                        </a:spcBef>
                        <a:spcAft>
                          <a:spcPts val="0"/>
                        </a:spcAft>
                        <a:buNone/>
                      </a:pPr>
                      <a:r>
                        <a:rPr lang="it"/>
                        <a:t>1°C</a:t>
                      </a:r>
                      <a:endParaRPr/>
                    </a:p>
                  </a:txBody>
                  <a:tcPr marT="91425" marB="91425" marR="91425" marL="91425"/>
                </a:tc>
                <a:tc>
                  <a:txBody>
                    <a:bodyPr/>
                    <a:lstStyle/>
                    <a:p>
                      <a:pPr indent="0" lvl="0" marL="0" rtl="0" algn="ctr">
                        <a:spcBef>
                          <a:spcPts val="0"/>
                        </a:spcBef>
                        <a:spcAft>
                          <a:spcPts val="0"/>
                        </a:spcAft>
                        <a:buNone/>
                      </a:pPr>
                      <a:r>
                        <a:rPr lang="it"/>
                        <a:t>CREMA</a:t>
                      </a:r>
                      <a:endParaRPr/>
                    </a:p>
                  </a:txBody>
                  <a:tcPr marT="91425" marB="91425" marR="91425" marL="91425"/>
                </a:tc>
              </a:tr>
              <a:tr h="490625">
                <a:tc>
                  <a:txBody>
                    <a:bodyPr/>
                    <a:lstStyle/>
                    <a:p>
                      <a:pPr indent="0" lvl="0" marL="0" rtl="0" algn="ctr">
                        <a:spcBef>
                          <a:spcPts val="0"/>
                        </a:spcBef>
                        <a:spcAft>
                          <a:spcPts val="0"/>
                        </a:spcAft>
                        <a:buNone/>
                      </a:pPr>
                      <a:r>
                        <a:rPr lang="it"/>
                        <a:t>1°D</a:t>
                      </a:r>
                      <a:endParaRPr/>
                    </a:p>
                  </a:txBody>
                  <a:tcPr marT="91425" marB="91425" marR="91425" marL="91425"/>
                </a:tc>
                <a:tc>
                  <a:txBody>
                    <a:bodyPr/>
                    <a:lstStyle/>
                    <a:p>
                      <a:pPr indent="0" lvl="0" marL="0" rtl="0" algn="ctr">
                        <a:spcBef>
                          <a:spcPts val="0"/>
                        </a:spcBef>
                        <a:spcAft>
                          <a:spcPts val="0"/>
                        </a:spcAft>
                        <a:buNone/>
                      </a:pPr>
                      <a:r>
                        <a:rPr lang="it"/>
                        <a:t>VICINI</a:t>
                      </a:r>
                      <a:endParaRPr/>
                    </a:p>
                  </a:txBody>
                  <a:tcPr marT="91425" marB="91425" marR="91425" marL="91425"/>
                </a:tc>
              </a:tr>
              <a:tr h="490625">
                <a:tc>
                  <a:txBody>
                    <a:bodyPr/>
                    <a:lstStyle/>
                    <a:p>
                      <a:pPr indent="0" lvl="0" marL="0" rtl="0" algn="ctr">
                        <a:spcBef>
                          <a:spcPts val="0"/>
                        </a:spcBef>
                        <a:spcAft>
                          <a:spcPts val="0"/>
                        </a:spcAft>
                        <a:buNone/>
                      </a:pPr>
                      <a:r>
                        <a:rPr lang="it"/>
                        <a:t>1°E</a:t>
                      </a:r>
                      <a:endParaRPr/>
                    </a:p>
                  </a:txBody>
                  <a:tcPr marT="91425" marB="91425" marR="91425" marL="91425"/>
                </a:tc>
                <a:tc>
                  <a:txBody>
                    <a:bodyPr/>
                    <a:lstStyle/>
                    <a:p>
                      <a:pPr indent="0" lvl="0" marL="0" rtl="0" algn="ctr">
                        <a:spcBef>
                          <a:spcPts val="0"/>
                        </a:spcBef>
                        <a:spcAft>
                          <a:spcPts val="0"/>
                        </a:spcAft>
                        <a:buNone/>
                      </a:pPr>
                      <a:r>
                        <a:rPr lang="it"/>
                        <a:t>PINI</a:t>
                      </a:r>
                      <a:endParaRPr/>
                    </a:p>
                  </a:txBody>
                  <a:tcPr marT="91425" marB="91425" marR="91425" marL="91425"/>
                </a:tc>
              </a:tr>
              <a:tr h="490625">
                <a:tc>
                  <a:txBody>
                    <a:bodyPr/>
                    <a:lstStyle/>
                    <a:p>
                      <a:pPr indent="0" lvl="0" marL="0" rtl="0" algn="ctr">
                        <a:spcBef>
                          <a:spcPts val="0"/>
                        </a:spcBef>
                        <a:spcAft>
                          <a:spcPts val="0"/>
                        </a:spcAft>
                        <a:buNone/>
                      </a:pPr>
                      <a:r>
                        <a:rPr lang="it"/>
                        <a:t>1°F</a:t>
                      </a:r>
                      <a:endParaRPr/>
                    </a:p>
                  </a:txBody>
                  <a:tcPr marT="91425" marB="91425" marR="91425" marL="91425"/>
                </a:tc>
                <a:tc>
                  <a:txBody>
                    <a:bodyPr/>
                    <a:lstStyle/>
                    <a:p>
                      <a:pPr indent="0" lvl="0" marL="0" rtl="0" algn="ctr">
                        <a:spcBef>
                          <a:spcPts val="0"/>
                        </a:spcBef>
                        <a:spcAft>
                          <a:spcPts val="0"/>
                        </a:spcAft>
                        <a:buNone/>
                      </a:pPr>
                      <a:r>
                        <a:rPr lang="it"/>
                        <a:t>CASTRIOTTA</a:t>
                      </a:r>
                      <a:endParaRPr/>
                    </a:p>
                  </a:txBody>
                  <a:tcPr marT="91425" marB="91425" marR="91425" marL="91425"/>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3"/>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sz="2600"/>
              <a:t>COORDINATORI DI CLASSE SCUOLA SECONDARIA</a:t>
            </a:r>
            <a:endParaRPr sz="2600"/>
          </a:p>
          <a:p>
            <a:pPr indent="0" lvl="0" marL="0" rtl="0" algn="l">
              <a:spcBef>
                <a:spcPts val="0"/>
              </a:spcBef>
              <a:spcAft>
                <a:spcPts val="0"/>
              </a:spcAft>
              <a:buNone/>
            </a:pPr>
            <a:r>
              <a:t/>
            </a:r>
            <a:endParaRPr/>
          </a:p>
        </p:txBody>
      </p:sp>
      <p:graphicFrame>
        <p:nvGraphicFramePr>
          <p:cNvPr id="191" name="Google Shape;191;p23"/>
          <p:cNvGraphicFramePr/>
          <p:nvPr/>
        </p:nvGraphicFramePr>
        <p:xfrm>
          <a:off x="745900" y="1885500"/>
          <a:ext cx="3000000" cy="3000000"/>
        </p:xfrm>
        <a:graphic>
          <a:graphicData uri="http://schemas.openxmlformats.org/drawingml/2006/table">
            <a:tbl>
              <a:tblPr>
                <a:noFill/>
                <a:tableStyleId>{A50BB773-52D3-4F25-AD85-833F8D7EB131}</a:tableStyleId>
              </a:tblPr>
              <a:tblGrid>
                <a:gridCol w="3722800"/>
                <a:gridCol w="3722800"/>
              </a:tblGrid>
              <a:tr h="414500">
                <a:tc>
                  <a:txBody>
                    <a:bodyPr/>
                    <a:lstStyle/>
                    <a:p>
                      <a:pPr indent="0" lvl="0" marL="0" rtl="0" algn="ctr">
                        <a:spcBef>
                          <a:spcPts val="0"/>
                        </a:spcBef>
                        <a:spcAft>
                          <a:spcPts val="0"/>
                        </a:spcAft>
                        <a:buNone/>
                      </a:pPr>
                      <a:r>
                        <a:rPr lang="it"/>
                        <a:t>2°A</a:t>
                      </a:r>
                      <a:endParaRPr/>
                    </a:p>
                  </a:txBody>
                  <a:tcPr marT="91425" marB="91425" marR="91425" marL="91425"/>
                </a:tc>
                <a:tc>
                  <a:txBody>
                    <a:bodyPr/>
                    <a:lstStyle/>
                    <a:p>
                      <a:pPr indent="0" lvl="0" marL="0" rtl="0" algn="ctr">
                        <a:spcBef>
                          <a:spcPts val="0"/>
                        </a:spcBef>
                        <a:spcAft>
                          <a:spcPts val="0"/>
                        </a:spcAft>
                        <a:buNone/>
                      </a:pPr>
                      <a:r>
                        <a:rPr lang="it"/>
                        <a:t>SARA SABATELLI</a:t>
                      </a:r>
                      <a:endParaRPr/>
                    </a:p>
                  </a:txBody>
                  <a:tcPr marT="91425" marB="91425" marR="91425" marL="91425"/>
                </a:tc>
              </a:tr>
              <a:tr h="414500">
                <a:tc>
                  <a:txBody>
                    <a:bodyPr/>
                    <a:lstStyle/>
                    <a:p>
                      <a:pPr indent="0" lvl="0" marL="0" rtl="0" algn="ctr">
                        <a:spcBef>
                          <a:spcPts val="0"/>
                        </a:spcBef>
                        <a:spcAft>
                          <a:spcPts val="0"/>
                        </a:spcAft>
                        <a:buNone/>
                      </a:pPr>
                      <a:r>
                        <a:rPr lang="it"/>
                        <a:t>2°B</a:t>
                      </a:r>
                      <a:endParaRPr/>
                    </a:p>
                  </a:txBody>
                  <a:tcPr marT="91425" marB="91425" marR="91425" marL="91425"/>
                </a:tc>
                <a:tc>
                  <a:txBody>
                    <a:bodyPr/>
                    <a:lstStyle/>
                    <a:p>
                      <a:pPr indent="0" lvl="0" marL="0" rtl="0" algn="ctr">
                        <a:spcBef>
                          <a:spcPts val="0"/>
                        </a:spcBef>
                        <a:spcAft>
                          <a:spcPts val="0"/>
                        </a:spcAft>
                        <a:buNone/>
                      </a:pPr>
                      <a:r>
                        <a:rPr lang="it"/>
                        <a:t>GIACOMO PERUZZI</a:t>
                      </a:r>
                      <a:endParaRPr/>
                    </a:p>
                  </a:txBody>
                  <a:tcPr marT="91425" marB="91425" marR="91425" marL="91425"/>
                </a:tc>
              </a:tr>
              <a:tr h="414500">
                <a:tc>
                  <a:txBody>
                    <a:bodyPr/>
                    <a:lstStyle/>
                    <a:p>
                      <a:pPr indent="0" lvl="0" marL="0" rtl="0" algn="ctr">
                        <a:spcBef>
                          <a:spcPts val="0"/>
                        </a:spcBef>
                        <a:spcAft>
                          <a:spcPts val="0"/>
                        </a:spcAft>
                        <a:buNone/>
                      </a:pPr>
                      <a:r>
                        <a:rPr lang="it"/>
                        <a:t>2°C</a:t>
                      </a:r>
                      <a:endParaRPr/>
                    </a:p>
                  </a:txBody>
                  <a:tcPr marT="91425" marB="91425" marR="91425" marL="91425"/>
                </a:tc>
                <a:tc>
                  <a:txBody>
                    <a:bodyPr/>
                    <a:lstStyle/>
                    <a:p>
                      <a:pPr indent="0" lvl="0" marL="0" rtl="0" algn="ctr">
                        <a:spcBef>
                          <a:spcPts val="0"/>
                        </a:spcBef>
                        <a:spcAft>
                          <a:spcPts val="0"/>
                        </a:spcAft>
                        <a:buNone/>
                      </a:pPr>
                      <a:r>
                        <a:rPr lang="it"/>
                        <a:t>TIZIANA D. TRAINI</a:t>
                      </a:r>
                      <a:endParaRPr/>
                    </a:p>
                  </a:txBody>
                  <a:tcPr marT="91425" marB="91425" marR="91425" marL="91425"/>
                </a:tc>
              </a:tr>
              <a:tr h="414500">
                <a:tc>
                  <a:txBody>
                    <a:bodyPr/>
                    <a:lstStyle/>
                    <a:p>
                      <a:pPr indent="0" lvl="0" marL="0" rtl="0" algn="ctr">
                        <a:spcBef>
                          <a:spcPts val="0"/>
                        </a:spcBef>
                        <a:spcAft>
                          <a:spcPts val="0"/>
                        </a:spcAft>
                        <a:buNone/>
                      </a:pPr>
                      <a:r>
                        <a:rPr lang="it"/>
                        <a:t>2°D</a:t>
                      </a:r>
                      <a:endParaRPr/>
                    </a:p>
                  </a:txBody>
                  <a:tcPr marT="91425" marB="91425" marR="91425" marL="91425"/>
                </a:tc>
                <a:tc>
                  <a:txBody>
                    <a:bodyPr/>
                    <a:lstStyle/>
                    <a:p>
                      <a:pPr indent="0" lvl="0" marL="0" rtl="0" algn="ctr">
                        <a:spcBef>
                          <a:spcPts val="0"/>
                        </a:spcBef>
                        <a:spcAft>
                          <a:spcPts val="0"/>
                        </a:spcAft>
                        <a:buNone/>
                      </a:pPr>
                      <a:r>
                        <a:rPr lang="it"/>
                        <a:t>MARTA CANTELMI</a:t>
                      </a:r>
                      <a:endParaRPr/>
                    </a:p>
                  </a:txBody>
                  <a:tcPr marT="91425" marB="91425" marR="91425" marL="91425"/>
                </a:tc>
              </a:tr>
              <a:tr h="414500">
                <a:tc>
                  <a:txBody>
                    <a:bodyPr/>
                    <a:lstStyle/>
                    <a:p>
                      <a:pPr indent="0" lvl="0" marL="0" rtl="0" algn="ctr">
                        <a:spcBef>
                          <a:spcPts val="0"/>
                        </a:spcBef>
                        <a:spcAft>
                          <a:spcPts val="0"/>
                        </a:spcAft>
                        <a:buNone/>
                      </a:pPr>
                      <a:r>
                        <a:rPr lang="it"/>
                        <a:t>2°E</a:t>
                      </a:r>
                      <a:endParaRPr/>
                    </a:p>
                  </a:txBody>
                  <a:tcPr marT="91425" marB="91425" marR="91425" marL="91425"/>
                </a:tc>
                <a:tc>
                  <a:txBody>
                    <a:bodyPr/>
                    <a:lstStyle/>
                    <a:p>
                      <a:pPr indent="0" lvl="0" marL="0" rtl="0" algn="ctr">
                        <a:spcBef>
                          <a:spcPts val="0"/>
                        </a:spcBef>
                        <a:spcAft>
                          <a:spcPts val="0"/>
                        </a:spcAft>
                        <a:buNone/>
                      </a:pPr>
                      <a:r>
                        <a:rPr lang="it"/>
                        <a:t>GIUSEPPINA SIRIGNANO</a:t>
                      </a:r>
                      <a:endParaRPr/>
                    </a:p>
                  </a:txBody>
                  <a:tcPr marT="91425" marB="91425" marR="91425" marL="91425"/>
                </a:tc>
              </a:tr>
              <a:tr h="414500">
                <a:tc>
                  <a:txBody>
                    <a:bodyPr/>
                    <a:lstStyle/>
                    <a:p>
                      <a:pPr indent="0" lvl="0" marL="0" rtl="0" algn="ctr">
                        <a:spcBef>
                          <a:spcPts val="0"/>
                        </a:spcBef>
                        <a:spcAft>
                          <a:spcPts val="0"/>
                        </a:spcAft>
                        <a:buNone/>
                      </a:pPr>
                      <a:r>
                        <a:rPr lang="it"/>
                        <a:t>2°F</a:t>
                      </a:r>
                      <a:endParaRPr/>
                    </a:p>
                  </a:txBody>
                  <a:tcPr marT="91425" marB="91425" marR="91425" marL="91425"/>
                </a:tc>
                <a:tc>
                  <a:txBody>
                    <a:bodyPr/>
                    <a:lstStyle/>
                    <a:p>
                      <a:pPr indent="0" lvl="0" marL="0" rtl="0" algn="ctr">
                        <a:spcBef>
                          <a:spcPts val="0"/>
                        </a:spcBef>
                        <a:spcAft>
                          <a:spcPts val="0"/>
                        </a:spcAft>
                        <a:buNone/>
                      </a:pPr>
                      <a:r>
                        <a:rPr lang="it"/>
                        <a:t>ROBERTA LUCCHI</a:t>
                      </a:r>
                      <a:endParaRPr/>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4"/>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sz="2600"/>
              <a:t>COORDINATORI DI CLASSE SCUOLA SECONDARIA</a:t>
            </a:r>
            <a:endParaRPr sz="2600"/>
          </a:p>
          <a:p>
            <a:pPr indent="0" lvl="0" marL="0" rtl="0" algn="l">
              <a:spcBef>
                <a:spcPts val="0"/>
              </a:spcBef>
              <a:spcAft>
                <a:spcPts val="0"/>
              </a:spcAft>
              <a:buNone/>
            </a:pPr>
            <a:r>
              <a:t/>
            </a:r>
            <a:endParaRPr/>
          </a:p>
        </p:txBody>
      </p:sp>
      <p:sp>
        <p:nvSpPr>
          <p:cNvPr id="197" name="Google Shape;197;p24"/>
          <p:cNvSpPr txBox="1"/>
          <p:nvPr>
            <p:ph idx="1" type="body"/>
          </p:nvPr>
        </p:nvSpPr>
        <p:spPr>
          <a:xfrm>
            <a:off x="819150" y="1428750"/>
            <a:ext cx="7505700" cy="300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graphicFrame>
        <p:nvGraphicFramePr>
          <p:cNvPr id="198" name="Google Shape;198;p24"/>
          <p:cNvGraphicFramePr/>
          <p:nvPr/>
        </p:nvGraphicFramePr>
        <p:xfrm>
          <a:off x="952500" y="1428750"/>
          <a:ext cx="3000000" cy="3000000"/>
        </p:xfrm>
        <a:graphic>
          <a:graphicData uri="http://schemas.openxmlformats.org/drawingml/2006/table">
            <a:tbl>
              <a:tblPr>
                <a:noFill/>
                <a:tableStyleId>{A50BB773-52D3-4F25-AD85-833F8D7EB131}</a:tableStyleId>
              </a:tblPr>
              <a:tblGrid>
                <a:gridCol w="3619500"/>
                <a:gridCol w="3619500"/>
              </a:tblGrid>
              <a:tr h="490625">
                <a:tc>
                  <a:txBody>
                    <a:bodyPr/>
                    <a:lstStyle/>
                    <a:p>
                      <a:pPr indent="0" lvl="0" marL="0" rtl="0" algn="ctr">
                        <a:spcBef>
                          <a:spcPts val="0"/>
                        </a:spcBef>
                        <a:spcAft>
                          <a:spcPts val="0"/>
                        </a:spcAft>
                        <a:buNone/>
                      </a:pPr>
                      <a:r>
                        <a:rPr lang="it"/>
                        <a:t>3°A</a:t>
                      </a:r>
                      <a:endParaRPr/>
                    </a:p>
                  </a:txBody>
                  <a:tcPr marT="91425" marB="91425" marR="91425" marL="91425"/>
                </a:tc>
                <a:tc>
                  <a:txBody>
                    <a:bodyPr/>
                    <a:lstStyle/>
                    <a:p>
                      <a:pPr indent="0" lvl="0" marL="0" rtl="0" algn="ctr">
                        <a:spcBef>
                          <a:spcPts val="0"/>
                        </a:spcBef>
                        <a:spcAft>
                          <a:spcPts val="0"/>
                        </a:spcAft>
                        <a:buNone/>
                      </a:pPr>
                      <a:r>
                        <a:rPr lang="it"/>
                        <a:t>CHIARA MANOLI</a:t>
                      </a:r>
                      <a:endParaRPr/>
                    </a:p>
                  </a:txBody>
                  <a:tcPr marT="91425" marB="91425" marR="91425" marL="91425"/>
                </a:tc>
              </a:tr>
              <a:tr h="490625">
                <a:tc>
                  <a:txBody>
                    <a:bodyPr/>
                    <a:lstStyle/>
                    <a:p>
                      <a:pPr indent="0" lvl="0" marL="0" rtl="0" algn="ctr">
                        <a:spcBef>
                          <a:spcPts val="0"/>
                        </a:spcBef>
                        <a:spcAft>
                          <a:spcPts val="0"/>
                        </a:spcAft>
                        <a:buNone/>
                      </a:pPr>
                      <a:r>
                        <a:rPr lang="it"/>
                        <a:t>3°B</a:t>
                      </a:r>
                      <a:endParaRPr/>
                    </a:p>
                  </a:txBody>
                  <a:tcPr marT="91425" marB="91425" marR="91425" marL="91425"/>
                </a:tc>
                <a:tc>
                  <a:txBody>
                    <a:bodyPr/>
                    <a:lstStyle/>
                    <a:p>
                      <a:pPr indent="0" lvl="0" marL="0" rtl="0" algn="ctr">
                        <a:spcBef>
                          <a:spcPts val="0"/>
                        </a:spcBef>
                        <a:spcAft>
                          <a:spcPts val="0"/>
                        </a:spcAft>
                        <a:buNone/>
                      </a:pPr>
                      <a:r>
                        <a:rPr lang="it"/>
                        <a:t>ZELINDA LEONI</a:t>
                      </a:r>
                      <a:endParaRPr/>
                    </a:p>
                  </a:txBody>
                  <a:tcPr marT="91425" marB="91425" marR="91425" marL="91425"/>
                </a:tc>
              </a:tr>
              <a:tr h="490625">
                <a:tc>
                  <a:txBody>
                    <a:bodyPr/>
                    <a:lstStyle/>
                    <a:p>
                      <a:pPr indent="0" lvl="0" marL="0" rtl="0" algn="ctr">
                        <a:spcBef>
                          <a:spcPts val="0"/>
                        </a:spcBef>
                        <a:spcAft>
                          <a:spcPts val="0"/>
                        </a:spcAft>
                        <a:buNone/>
                      </a:pPr>
                      <a:r>
                        <a:rPr lang="it"/>
                        <a:t>3°C</a:t>
                      </a:r>
                      <a:endParaRPr/>
                    </a:p>
                  </a:txBody>
                  <a:tcPr marT="91425" marB="91425" marR="91425" marL="91425"/>
                </a:tc>
                <a:tc>
                  <a:txBody>
                    <a:bodyPr/>
                    <a:lstStyle/>
                    <a:p>
                      <a:pPr indent="0" lvl="0" marL="0" rtl="0" algn="ctr">
                        <a:spcBef>
                          <a:spcPts val="0"/>
                        </a:spcBef>
                        <a:spcAft>
                          <a:spcPts val="0"/>
                        </a:spcAft>
                        <a:buNone/>
                      </a:pPr>
                      <a:r>
                        <a:rPr lang="it"/>
                        <a:t>ROBERTA CARUCCI</a:t>
                      </a:r>
                      <a:endParaRPr/>
                    </a:p>
                  </a:txBody>
                  <a:tcPr marT="91425" marB="91425" marR="91425" marL="91425"/>
                </a:tc>
              </a:tr>
              <a:tr h="490625">
                <a:tc>
                  <a:txBody>
                    <a:bodyPr/>
                    <a:lstStyle/>
                    <a:p>
                      <a:pPr indent="0" lvl="0" marL="0" rtl="0" algn="ctr">
                        <a:spcBef>
                          <a:spcPts val="0"/>
                        </a:spcBef>
                        <a:spcAft>
                          <a:spcPts val="0"/>
                        </a:spcAft>
                        <a:buNone/>
                      </a:pPr>
                      <a:r>
                        <a:rPr lang="it"/>
                        <a:t>3°D</a:t>
                      </a:r>
                      <a:endParaRPr/>
                    </a:p>
                  </a:txBody>
                  <a:tcPr marT="91425" marB="91425" marR="91425" marL="91425"/>
                </a:tc>
                <a:tc>
                  <a:txBody>
                    <a:bodyPr/>
                    <a:lstStyle/>
                    <a:p>
                      <a:pPr indent="0" lvl="0" marL="0" rtl="0" algn="ctr">
                        <a:spcBef>
                          <a:spcPts val="0"/>
                        </a:spcBef>
                        <a:spcAft>
                          <a:spcPts val="0"/>
                        </a:spcAft>
                        <a:buNone/>
                      </a:pPr>
                      <a:r>
                        <a:rPr lang="it"/>
                        <a:t>SILVIA MERCIARI</a:t>
                      </a:r>
                      <a:endParaRPr/>
                    </a:p>
                  </a:txBody>
                  <a:tcPr marT="91425" marB="91425" marR="91425" marL="91425"/>
                </a:tc>
              </a:tr>
              <a:tr h="490625">
                <a:tc>
                  <a:txBody>
                    <a:bodyPr/>
                    <a:lstStyle/>
                    <a:p>
                      <a:pPr indent="0" lvl="0" marL="0" rtl="0" algn="ctr">
                        <a:spcBef>
                          <a:spcPts val="0"/>
                        </a:spcBef>
                        <a:spcAft>
                          <a:spcPts val="0"/>
                        </a:spcAft>
                        <a:buNone/>
                      </a:pPr>
                      <a:r>
                        <a:rPr lang="it"/>
                        <a:t>3°E</a:t>
                      </a:r>
                      <a:endParaRPr/>
                    </a:p>
                  </a:txBody>
                  <a:tcPr marT="91425" marB="91425" marR="91425" marL="91425"/>
                </a:tc>
                <a:tc>
                  <a:txBody>
                    <a:bodyPr/>
                    <a:lstStyle/>
                    <a:p>
                      <a:pPr indent="0" lvl="0" marL="0" rtl="0" algn="ctr">
                        <a:spcBef>
                          <a:spcPts val="0"/>
                        </a:spcBef>
                        <a:spcAft>
                          <a:spcPts val="0"/>
                        </a:spcAft>
                        <a:buNone/>
                      </a:pPr>
                      <a:r>
                        <a:rPr lang="it"/>
                        <a:t>MIRELLA ANTONIELLO</a:t>
                      </a:r>
                      <a:endParaRPr/>
                    </a:p>
                  </a:txBody>
                  <a:tcPr marT="91425" marB="91425" marR="91425" marL="91425"/>
                </a:tc>
              </a:tr>
              <a:tr h="490625">
                <a:tc>
                  <a:txBody>
                    <a:bodyPr/>
                    <a:lstStyle/>
                    <a:p>
                      <a:pPr indent="0" lvl="0" marL="0" rtl="0" algn="ctr">
                        <a:spcBef>
                          <a:spcPts val="0"/>
                        </a:spcBef>
                        <a:spcAft>
                          <a:spcPts val="0"/>
                        </a:spcAft>
                        <a:buNone/>
                      </a:pPr>
                      <a:r>
                        <a:rPr lang="it"/>
                        <a:t>3°F</a:t>
                      </a:r>
                      <a:endParaRPr/>
                    </a:p>
                  </a:txBody>
                  <a:tcPr marT="91425" marB="91425" marR="91425" marL="91425"/>
                </a:tc>
                <a:tc>
                  <a:txBody>
                    <a:bodyPr/>
                    <a:lstStyle/>
                    <a:p>
                      <a:pPr indent="0" lvl="0" marL="0" rtl="0" algn="ctr">
                        <a:spcBef>
                          <a:spcPts val="0"/>
                        </a:spcBef>
                        <a:spcAft>
                          <a:spcPts val="0"/>
                        </a:spcAft>
                        <a:buNone/>
                      </a:pPr>
                      <a:r>
                        <a:rPr lang="it"/>
                        <a:t>MARTA ORLANDO</a:t>
                      </a:r>
                      <a:endParaRPr/>
                    </a:p>
                  </a:txBody>
                  <a:tcPr marT="91425" marB="91425" marR="91425" marL="91425"/>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5"/>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COORDINATORI DI DIPARTIMENTO SCUOLA SECONDARIA</a:t>
            </a:r>
            <a:endParaRPr/>
          </a:p>
        </p:txBody>
      </p:sp>
      <p:sp>
        <p:nvSpPr>
          <p:cNvPr id="204" name="Google Shape;204;p25"/>
          <p:cNvSpPr txBox="1"/>
          <p:nvPr>
            <p:ph idx="1" type="body"/>
          </p:nvPr>
        </p:nvSpPr>
        <p:spPr>
          <a:xfrm>
            <a:off x="775838" y="2029275"/>
            <a:ext cx="7590900" cy="26898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457200" rtl="0" algn="l">
              <a:spcBef>
                <a:spcPts val="1200"/>
              </a:spcBef>
              <a:spcAft>
                <a:spcPts val="0"/>
              </a:spcAft>
              <a:buNone/>
            </a:pPr>
            <a:r>
              <a:t/>
            </a:r>
            <a:endParaRPr sz="891"/>
          </a:p>
          <a:p>
            <a:pPr indent="-280987" lvl="0" marL="457200" rtl="0" algn="l">
              <a:spcBef>
                <a:spcPts val="1200"/>
              </a:spcBef>
              <a:spcAft>
                <a:spcPts val="0"/>
              </a:spcAft>
              <a:buSzPct val="100000"/>
              <a:buChar char="●"/>
            </a:pPr>
            <a:r>
              <a:rPr lang="it" sz="891"/>
              <a:t>organizza e guida le attività didattiche del proprio dipartimento disciplinare, promuovendo la programmazione comune, concordando gli obiettivi e le strategie di valutazione, curando la scelta dei materiali e dei libri di testo</a:t>
            </a:r>
            <a:endParaRPr sz="891"/>
          </a:p>
          <a:p>
            <a:pPr indent="-280987" lvl="0" marL="457200" rtl="0" algn="l">
              <a:spcBef>
                <a:spcPts val="0"/>
              </a:spcBef>
              <a:spcAft>
                <a:spcPts val="0"/>
              </a:spcAft>
              <a:buSzPct val="100000"/>
              <a:buChar char="●"/>
            </a:pPr>
            <a:r>
              <a:rPr lang="it" sz="891"/>
              <a:t>cura la stesura del verbale di ogni seduta</a:t>
            </a:r>
            <a:endParaRPr sz="891"/>
          </a:p>
          <a:p>
            <a:pPr indent="-280987" lvl="0" marL="457200" rtl="0" algn="l">
              <a:spcBef>
                <a:spcPts val="0"/>
              </a:spcBef>
              <a:spcAft>
                <a:spcPts val="0"/>
              </a:spcAft>
              <a:buSzPct val="100000"/>
              <a:buChar char="●"/>
            </a:pPr>
            <a:r>
              <a:rPr lang="it" sz="891"/>
              <a:t>fornisce supporto a docenti in ingresso, o supplenti, riguardo i lavori condivisi dal dipartimento</a:t>
            </a:r>
            <a:endParaRPr sz="891"/>
          </a:p>
          <a:p>
            <a:pPr indent="-280987" lvl="0" marL="457200" rtl="0" algn="l">
              <a:spcBef>
                <a:spcPts val="0"/>
              </a:spcBef>
              <a:spcAft>
                <a:spcPts val="0"/>
              </a:spcAft>
              <a:buSzPct val="100000"/>
              <a:buChar char="●"/>
            </a:pPr>
            <a:r>
              <a:rPr lang="it" sz="891"/>
              <a:t>rappresenta il dipartimento nei confronti del Dirigente Scolastico e del Collegio Docenti.</a:t>
            </a:r>
            <a:endParaRPr sz="891"/>
          </a:p>
        </p:txBody>
      </p:sp>
      <p:graphicFrame>
        <p:nvGraphicFramePr>
          <p:cNvPr id="205" name="Google Shape;205;p25"/>
          <p:cNvGraphicFramePr/>
          <p:nvPr/>
        </p:nvGraphicFramePr>
        <p:xfrm>
          <a:off x="1047863" y="1844525"/>
          <a:ext cx="3000000" cy="3000000"/>
        </p:xfrm>
        <a:graphic>
          <a:graphicData uri="http://schemas.openxmlformats.org/drawingml/2006/table">
            <a:tbl>
              <a:tblPr>
                <a:noFill/>
                <a:tableStyleId>{A50BB773-52D3-4F25-AD85-833F8D7EB131}</a:tableStyleId>
              </a:tblPr>
              <a:tblGrid>
                <a:gridCol w="3660150"/>
                <a:gridCol w="3660150"/>
              </a:tblGrid>
              <a:tr h="461500">
                <a:tc>
                  <a:txBody>
                    <a:bodyPr/>
                    <a:lstStyle/>
                    <a:p>
                      <a:pPr indent="0" lvl="0" marL="0" rtl="0" algn="ctr">
                        <a:spcBef>
                          <a:spcPts val="0"/>
                        </a:spcBef>
                        <a:spcAft>
                          <a:spcPts val="0"/>
                        </a:spcAft>
                        <a:buNone/>
                      </a:pPr>
                      <a:r>
                        <a:rPr lang="it"/>
                        <a:t>AREA UMANISTICA</a:t>
                      </a:r>
                      <a:endParaRPr/>
                    </a:p>
                  </a:txBody>
                  <a:tcPr marT="91425" marB="91425" marR="91425" marL="91425"/>
                </a:tc>
                <a:tc>
                  <a:txBody>
                    <a:bodyPr/>
                    <a:lstStyle/>
                    <a:p>
                      <a:pPr indent="0" lvl="0" marL="0" rtl="0" algn="ctr">
                        <a:spcBef>
                          <a:spcPts val="0"/>
                        </a:spcBef>
                        <a:spcAft>
                          <a:spcPts val="0"/>
                        </a:spcAft>
                        <a:buNone/>
                      </a:pPr>
                      <a:r>
                        <a:rPr lang="it"/>
                        <a:t>TIZIANA D. TRAINI</a:t>
                      </a:r>
                      <a:endParaRPr/>
                    </a:p>
                  </a:txBody>
                  <a:tcPr marT="91425" marB="91425" marR="91425" marL="91425"/>
                </a:tc>
              </a:tr>
              <a:tr h="377375">
                <a:tc>
                  <a:txBody>
                    <a:bodyPr/>
                    <a:lstStyle/>
                    <a:p>
                      <a:pPr indent="0" lvl="0" marL="0" rtl="0" algn="ctr">
                        <a:spcBef>
                          <a:spcPts val="0"/>
                        </a:spcBef>
                        <a:spcAft>
                          <a:spcPts val="0"/>
                        </a:spcAft>
                        <a:buNone/>
                      </a:pPr>
                      <a:r>
                        <a:rPr lang="it"/>
                        <a:t>AREA LOGICO MATEMATICA</a:t>
                      </a:r>
                      <a:endParaRPr/>
                    </a:p>
                  </a:txBody>
                  <a:tcPr marT="91425" marB="91425" marR="91425" marL="91425"/>
                </a:tc>
                <a:tc>
                  <a:txBody>
                    <a:bodyPr/>
                    <a:lstStyle/>
                    <a:p>
                      <a:pPr indent="0" lvl="0" marL="0" rtl="0" algn="ctr">
                        <a:spcBef>
                          <a:spcPts val="0"/>
                        </a:spcBef>
                        <a:spcAft>
                          <a:spcPts val="0"/>
                        </a:spcAft>
                        <a:buNone/>
                      </a:pPr>
                      <a:r>
                        <a:rPr lang="it"/>
                        <a:t>MELISSA ROSATI</a:t>
                      </a:r>
                      <a:endParaRPr/>
                    </a:p>
                  </a:txBody>
                  <a:tcPr marT="91425" marB="91425" marR="91425" marL="91425"/>
                </a:tc>
              </a:tr>
              <a:tr h="377375">
                <a:tc>
                  <a:txBody>
                    <a:bodyPr/>
                    <a:lstStyle/>
                    <a:p>
                      <a:pPr indent="0" lvl="0" marL="0" rtl="0" algn="ctr">
                        <a:spcBef>
                          <a:spcPts val="0"/>
                        </a:spcBef>
                        <a:spcAft>
                          <a:spcPts val="0"/>
                        </a:spcAft>
                        <a:buNone/>
                      </a:pPr>
                      <a:r>
                        <a:rPr lang="it"/>
                        <a:t>AREA LINGUE STRANIERE</a:t>
                      </a:r>
                      <a:endParaRPr/>
                    </a:p>
                  </a:txBody>
                  <a:tcPr marT="91425" marB="91425" marR="91425" marL="91425"/>
                </a:tc>
                <a:tc>
                  <a:txBody>
                    <a:bodyPr/>
                    <a:lstStyle/>
                    <a:p>
                      <a:pPr indent="0" lvl="0" marL="0" rtl="0" algn="ctr">
                        <a:spcBef>
                          <a:spcPts val="0"/>
                        </a:spcBef>
                        <a:spcAft>
                          <a:spcPts val="0"/>
                        </a:spcAft>
                        <a:buNone/>
                      </a:pPr>
                      <a:r>
                        <a:rPr lang="it"/>
                        <a:t>ENRICA GOTTARDI</a:t>
                      </a:r>
                      <a:endParaRPr/>
                    </a:p>
                  </a:txBody>
                  <a:tcPr marT="91425" marB="91425" marR="91425" marL="91425"/>
                </a:tc>
              </a:tr>
              <a:tr h="377375">
                <a:tc>
                  <a:txBody>
                    <a:bodyPr/>
                    <a:lstStyle/>
                    <a:p>
                      <a:pPr indent="0" lvl="0" marL="0" rtl="0" algn="ctr">
                        <a:spcBef>
                          <a:spcPts val="0"/>
                        </a:spcBef>
                        <a:spcAft>
                          <a:spcPts val="0"/>
                        </a:spcAft>
                        <a:buNone/>
                      </a:pPr>
                      <a:r>
                        <a:rPr lang="it"/>
                        <a:t>AREA ESPRESSIVA</a:t>
                      </a:r>
                      <a:endParaRPr/>
                    </a:p>
                  </a:txBody>
                  <a:tcPr marT="91425" marB="91425" marR="91425" marL="91425"/>
                </a:tc>
                <a:tc>
                  <a:txBody>
                    <a:bodyPr/>
                    <a:lstStyle/>
                    <a:p>
                      <a:pPr indent="0" lvl="0" marL="0" rtl="0" algn="ctr">
                        <a:spcBef>
                          <a:spcPts val="0"/>
                        </a:spcBef>
                        <a:spcAft>
                          <a:spcPts val="0"/>
                        </a:spcAft>
                        <a:buNone/>
                      </a:pPr>
                      <a:r>
                        <a:rPr lang="it"/>
                        <a:t>ANNALISA FORLEO</a:t>
                      </a:r>
                      <a:endParaRPr/>
                    </a:p>
                  </a:txBody>
                  <a:tcPr marT="91425" marB="91425" marR="91425" marL="91425"/>
                </a:tc>
              </a:tr>
              <a:tr h="377375">
                <a:tc>
                  <a:txBody>
                    <a:bodyPr/>
                    <a:lstStyle/>
                    <a:p>
                      <a:pPr indent="0" lvl="0" marL="0" rtl="0" algn="ctr">
                        <a:spcBef>
                          <a:spcPts val="0"/>
                        </a:spcBef>
                        <a:spcAft>
                          <a:spcPts val="0"/>
                        </a:spcAft>
                        <a:buNone/>
                      </a:pPr>
                      <a:r>
                        <a:rPr lang="it"/>
                        <a:t>AREA INCLUSIONE</a:t>
                      </a:r>
                      <a:endParaRPr/>
                    </a:p>
                  </a:txBody>
                  <a:tcPr marT="91425" marB="91425" marR="91425" marL="91425"/>
                </a:tc>
                <a:tc>
                  <a:txBody>
                    <a:bodyPr/>
                    <a:lstStyle/>
                    <a:p>
                      <a:pPr indent="0" lvl="0" marL="0" rtl="0" algn="ctr">
                        <a:spcBef>
                          <a:spcPts val="0"/>
                        </a:spcBef>
                        <a:spcAft>
                          <a:spcPts val="0"/>
                        </a:spcAft>
                        <a:buNone/>
                      </a:pPr>
                      <a:r>
                        <a:rPr lang="it"/>
                        <a:t>SERAFINA CANDALISE</a:t>
                      </a:r>
                      <a:endParaRPr/>
                    </a:p>
                  </a:txBody>
                  <a:tcPr marT="91425" marB="91425" marR="91425" marL="91425"/>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6"/>
          <p:cNvSpPr txBox="1"/>
          <p:nvPr>
            <p:ph type="title"/>
          </p:nvPr>
        </p:nvSpPr>
        <p:spPr>
          <a:xfrm>
            <a:off x="819150" y="845600"/>
            <a:ext cx="7505700" cy="7359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COMITATO DI VALUTAZIONE </a:t>
            </a:r>
            <a:endParaRPr/>
          </a:p>
          <a:p>
            <a:pPr indent="0" lvl="0" marL="0" rtl="0" algn="ctr">
              <a:spcBef>
                <a:spcPts val="0"/>
              </a:spcBef>
              <a:spcAft>
                <a:spcPts val="0"/>
              </a:spcAft>
              <a:buNone/>
            </a:pPr>
            <a:r>
              <a:rPr lang="it" sz="1222">
                <a:solidFill>
                  <a:schemeClr val="dk2"/>
                </a:solidFill>
              </a:rPr>
              <a:t>(D.Lgs. 297/1994, art. 11 - L. 107/2015, art. 1, c.129)</a:t>
            </a:r>
            <a:endParaRPr sz="1222">
              <a:solidFill>
                <a:schemeClr val="dk2"/>
              </a:solidFill>
            </a:endParaRPr>
          </a:p>
        </p:txBody>
      </p:sp>
      <p:sp>
        <p:nvSpPr>
          <p:cNvPr id="211" name="Google Shape;211;p26"/>
          <p:cNvSpPr txBox="1"/>
          <p:nvPr>
            <p:ph idx="1" type="body"/>
          </p:nvPr>
        </p:nvSpPr>
        <p:spPr>
          <a:xfrm>
            <a:off x="819150" y="1699725"/>
            <a:ext cx="7505700" cy="27390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SzPts val="605"/>
              <a:buNone/>
            </a:pPr>
            <a:r>
              <a:rPr lang="it" sz="814"/>
              <a:t>Ha durata triennale, è presieduto dal DS ed è costituito dai seguenti componenti: 3 docenti dell'istituzione scolastica, di cui 2 scelti dal collegio dei docenti e 1 dal Consiglio di Istituto:</a:t>
            </a:r>
            <a:endParaRPr sz="814"/>
          </a:p>
          <a:p>
            <a:pPr indent="-280352" lvl="0" marL="457200" rtl="0" algn="l">
              <a:lnSpc>
                <a:spcPct val="105000"/>
              </a:lnSpc>
              <a:spcBef>
                <a:spcPts val="1200"/>
              </a:spcBef>
              <a:spcAft>
                <a:spcPts val="0"/>
              </a:spcAft>
              <a:buSzPts val="815"/>
              <a:buChar char="●"/>
            </a:pPr>
            <a:r>
              <a:rPr lang="it" sz="814"/>
              <a:t>VICARIA ALLA DIRIGENZA - CRISTINA DALL’OCCA</a:t>
            </a:r>
            <a:endParaRPr sz="814"/>
          </a:p>
          <a:p>
            <a:pPr indent="-280352" lvl="0" marL="457200" rtl="0" algn="l">
              <a:lnSpc>
                <a:spcPct val="105000"/>
              </a:lnSpc>
              <a:spcBef>
                <a:spcPts val="0"/>
              </a:spcBef>
              <a:spcAft>
                <a:spcPts val="0"/>
              </a:spcAft>
              <a:buSzPts val="815"/>
              <a:buChar char="●"/>
            </a:pPr>
            <a:r>
              <a:rPr lang="it" sz="814"/>
              <a:t>DOCENTE - FRANCESCA G. BIFARELLA</a:t>
            </a:r>
            <a:endParaRPr sz="814"/>
          </a:p>
          <a:p>
            <a:pPr indent="-280352" lvl="0" marL="457200" rtl="0" algn="l">
              <a:lnSpc>
                <a:spcPct val="105000"/>
              </a:lnSpc>
              <a:spcBef>
                <a:spcPts val="0"/>
              </a:spcBef>
              <a:spcAft>
                <a:spcPts val="0"/>
              </a:spcAft>
              <a:buSzPts val="815"/>
              <a:buChar char="●"/>
            </a:pPr>
            <a:r>
              <a:rPr lang="it" sz="814"/>
              <a:t>DOCENTE - ANTONIA GIACOVELLI</a:t>
            </a:r>
            <a:endParaRPr sz="814"/>
          </a:p>
          <a:p>
            <a:pPr indent="0" lvl="0" marL="0" rtl="0" algn="l">
              <a:lnSpc>
                <a:spcPct val="105000"/>
              </a:lnSpc>
              <a:spcBef>
                <a:spcPts val="1200"/>
              </a:spcBef>
              <a:spcAft>
                <a:spcPts val="0"/>
              </a:spcAft>
              <a:buSzPts val="605"/>
              <a:buNone/>
            </a:pPr>
            <a:r>
              <a:rPr lang="it" sz="814"/>
              <a:t>2 rappresentanti dei genitori, per la scuola dell'infanzia e per il primo ciclo di istruzione:</a:t>
            </a:r>
            <a:endParaRPr sz="814"/>
          </a:p>
          <a:p>
            <a:pPr indent="-280352" lvl="0" marL="457200" rtl="0" algn="l">
              <a:lnSpc>
                <a:spcPct val="105000"/>
              </a:lnSpc>
              <a:spcBef>
                <a:spcPts val="1200"/>
              </a:spcBef>
              <a:spcAft>
                <a:spcPts val="0"/>
              </a:spcAft>
              <a:buSzPts val="815"/>
              <a:buChar char="●"/>
            </a:pPr>
            <a:r>
              <a:rPr lang="it" sz="814"/>
              <a:t>ROBERTO BRAGA</a:t>
            </a:r>
            <a:endParaRPr sz="814"/>
          </a:p>
          <a:p>
            <a:pPr indent="-280352" lvl="0" marL="457200" rtl="0" algn="l">
              <a:lnSpc>
                <a:spcPct val="105000"/>
              </a:lnSpc>
              <a:spcBef>
                <a:spcPts val="0"/>
              </a:spcBef>
              <a:spcAft>
                <a:spcPts val="0"/>
              </a:spcAft>
              <a:buSzPts val="815"/>
              <a:buChar char="●"/>
            </a:pPr>
            <a:r>
              <a:rPr lang="it" sz="814"/>
              <a:t>STEFANO COSTANTINI</a:t>
            </a:r>
            <a:endParaRPr sz="814"/>
          </a:p>
          <a:p>
            <a:pPr indent="0" lvl="0" marL="0" rtl="0" algn="l">
              <a:lnSpc>
                <a:spcPct val="105000"/>
              </a:lnSpc>
              <a:spcBef>
                <a:spcPts val="1200"/>
              </a:spcBef>
              <a:spcAft>
                <a:spcPts val="0"/>
              </a:spcAft>
              <a:buSzPts val="605"/>
              <a:buNone/>
            </a:pPr>
            <a:r>
              <a:rPr lang="it" sz="814"/>
              <a:t>1 componente esterno individuato dall'Ufficio scolastico regionale tra docenti, Dirigenti scolastici/tecnici</a:t>
            </a:r>
            <a:endParaRPr sz="814"/>
          </a:p>
          <a:p>
            <a:pPr indent="0" lvl="0" marL="0" rtl="0" algn="just">
              <a:lnSpc>
                <a:spcPct val="105000"/>
              </a:lnSpc>
              <a:spcBef>
                <a:spcPts val="1200"/>
              </a:spcBef>
              <a:spcAft>
                <a:spcPts val="0"/>
              </a:spcAft>
              <a:buSzPts val="605"/>
              <a:buNone/>
            </a:pPr>
            <a:r>
              <a:rPr lang="it" sz="814"/>
              <a:t>La componente docente del Comitato esprime il proprio parere sul superamento del periodo di formazione e di prova per il personale docente ed educativo neoassunto. A tal fine il Comitato è composto dal dirigente scolastico, che lo presiede, dai docenti (di cui al comma 2, lettera a) ed è integrato dal docente a cui sono affidate le funzioni di tutor. Il comitato valuta il servizio di cui all'articolo 448 D.Lgs. 297/94 su richiesta dell'interessato, previa relazione del dirigente scolastico; nel caso di valutazione del servizio di un docente componente del comitato, ai lavori non partecipa l'interessato e il consiglio di istituto provvede all'individuazione di un sostituto. Il comitato esercita altresì le competenze per la riabilitazione del personale docente, di cui all'articolo 501 D.Lgs. 297/94.</a:t>
            </a:r>
            <a:endParaRPr sz="814"/>
          </a:p>
          <a:p>
            <a:pPr indent="0" lvl="0" marL="0" rtl="0" algn="l">
              <a:lnSpc>
                <a:spcPct val="105000"/>
              </a:lnSpc>
              <a:spcBef>
                <a:spcPts val="1200"/>
              </a:spcBef>
              <a:spcAft>
                <a:spcPts val="1200"/>
              </a:spcAft>
              <a:buSzPts val="605"/>
              <a:buNone/>
            </a:pPr>
            <a:r>
              <a:t/>
            </a:r>
            <a:endParaRPr sz="715"/>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7"/>
          <p:cNvSpPr txBox="1"/>
          <p:nvPr>
            <p:ph type="title"/>
          </p:nvPr>
        </p:nvSpPr>
        <p:spPr>
          <a:xfrm>
            <a:off x="1036650" y="552000"/>
            <a:ext cx="7505700" cy="676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it"/>
              <a:t>TUTOR DOCENTI NEOASSUNTI </a:t>
            </a:r>
            <a:endParaRPr/>
          </a:p>
        </p:txBody>
      </p:sp>
      <p:sp>
        <p:nvSpPr>
          <p:cNvPr id="217" name="Google Shape;217;p27"/>
          <p:cNvSpPr txBox="1"/>
          <p:nvPr>
            <p:ph idx="1" type="body"/>
          </p:nvPr>
        </p:nvSpPr>
        <p:spPr>
          <a:xfrm>
            <a:off x="917025" y="2342300"/>
            <a:ext cx="7505700" cy="2415300"/>
          </a:xfrm>
          <a:prstGeom prst="rect">
            <a:avLst/>
          </a:prstGeom>
        </p:spPr>
        <p:txBody>
          <a:bodyPr anchorCtr="0" anchor="t" bIns="91425" lIns="91425" spcFirstLastPara="1" rIns="91425" wrap="square" tIns="91425">
            <a:noAutofit/>
          </a:bodyPr>
          <a:lstStyle/>
          <a:p>
            <a:pPr indent="0" lvl="0" marL="0" rtl="0" algn="l">
              <a:lnSpc>
                <a:spcPct val="95000"/>
              </a:lnSpc>
              <a:spcBef>
                <a:spcPts val="1700"/>
              </a:spcBef>
              <a:spcAft>
                <a:spcPts val="0"/>
              </a:spcAft>
              <a:buSzPts val="605"/>
              <a:buNone/>
            </a:pPr>
            <a:r>
              <a:rPr lang="it" sz="814">
                <a:solidFill>
                  <a:srgbClr val="212529"/>
                </a:solidFill>
                <a:highlight>
                  <a:srgbClr val="FFFFFF"/>
                </a:highlight>
                <a:latin typeface="Georgia"/>
                <a:ea typeface="Georgia"/>
                <a:cs typeface="Georgia"/>
                <a:sym typeface="Georgia"/>
              </a:rPr>
              <a:t>Il docente tutor:</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130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accoglie il collega neoassunto nella comunità professionale;</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collabora con il dirigente scolastico nell’organizzazione delle attività di accoglienza, formazione, tutoraggio e supervisione professionale;</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favorisce la partecipazione del suddetto docente ai diversi momenti della vita collegiale della scuola;</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esercita ogni utile forma di ascolto, consulenza e collaborazione per migliorare la qualità e l’efficacia dell’insegnamento del docente in anno di prova;</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nell’ambiente online Indire compila il questionario di monitoraggio e scarica l’attestato di svolgimento della funzione di tutor;</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collabora con il docente in anno di prova nella redazione del bilancio di competenze iniziali;</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fornisce informazioni al dirigente scolastico ai fini della sottoscrizione, tra DS e docente in anno di prova, del patto di sviluppo professionale (redatto sulla base del suddetto bilancio di competenze);</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osserva in classe il docente in anno di prova e, a sua volta, è osservato dallo stesso; tali momenti di osservazione sono preceduti da una fase di progettazione e seguiti da una fase di rielaborazione/riflessione, al fine di evidenziare punti di forza e debolezza del docente;</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può inoltre collaborare con il docente in anno di prova nell’elaborazione, sperimentazione, validazione di risorse didattiche e unità di apprendimento;</a:t>
            </a:r>
            <a:endParaRPr sz="814">
              <a:solidFill>
                <a:srgbClr val="212529"/>
              </a:solidFill>
              <a:highlight>
                <a:srgbClr val="FFFFFF"/>
              </a:highlight>
              <a:latin typeface="Georgia"/>
              <a:ea typeface="Georgia"/>
              <a:cs typeface="Georgia"/>
              <a:sym typeface="Georgia"/>
            </a:endParaRPr>
          </a:p>
          <a:p>
            <a:pPr indent="-280352" lvl="0" marL="457200" marR="355600" rtl="0" algn="l">
              <a:lnSpc>
                <a:spcPct val="95000"/>
              </a:lnSpc>
              <a:spcBef>
                <a:spcPts val="0"/>
              </a:spcBef>
              <a:spcAft>
                <a:spcPts val="0"/>
              </a:spcAft>
              <a:buClr>
                <a:srgbClr val="212529"/>
              </a:buClr>
              <a:buSzPts val="815"/>
              <a:buFont typeface="Georgia"/>
              <a:buChar char="●"/>
            </a:pPr>
            <a:r>
              <a:rPr lang="it" sz="814">
                <a:solidFill>
                  <a:srgbClr val="212529"/>
                </a:solidFill>
                <a:highlight>
                  <a:srgbClr val="FFFFFF"/>
                </a:highlight>
                <a:latin typeface="Georgia"/>
                <a:ea typeface="Georgia"/>
                <a:cs typeface="Georgia"/>
                <a:sym typeface="Georgia"/>
              </a:rPr>
              <a:t>predispone una relazione sulle attività formative predisposte e sulle esperienze di insegnamento e partecipazione alla vita della scuola del docente neo-assunto, la stessa dovrà essere supportata da dati e documenti.</a:t>
            </a:r>
            <a:endParaRPr sz="814">
              <a:solidFill>
                <a:srgbClr val="212529"/>
              </a:solidFill>
              <a:highlight>
                <a:srgbClr val="FFFFFF"/>
              </a:highlight>
              <a:latin typeface="Georgia"/>
              <a:ea typeface="Georgia"/>
              <a:cs typeface="Georgia"/>
              <a:sym typeface="Georgia"/>
            </a:endParaRPr>
          </a:p>
          <a:p>
            <a:pPr indent="0" lvl="0" marL="0" rtl="0" algn="l">
              <a:lnSpc>
                <a:spcPct val="95000"/>
              </a:lnSpc>
              <a:spcBef>
                <a:spcPts val="1300"/>
              </a:spcBef>
              <a:spcAft>
                <a:spcPts val="1200"/>
              </a:spcAft>
              <a:buSzPts val="605"/>
              <a:buNone/>
            </a:pPr>
            <a:r>
              <a:t/>
            </a:r>
            <a:endParaRPr sz="715"/>
          </a:p>
        </p:txBody>
      </p:sp>
      <p:graphicFrame>
        <p:nvGraphicFramePr>
          <p:cNvPr id="218" name="Google Shape;218;p27"/>
          <p:cNvGraphicFramePr/>
          <p:nvPr/>
        </p:nvGraphicFramePr>
        <p:xfrm>
          <a:off x="2203025" y="1522400"/>
          <a:ext cx="3000000" cy="3000000"/>
        </p:xfrm>
        <a:graphic>
          <a:graphicData uri="http://schemas.openxmlformats.org/drawingml/2006/table">
            <a:tbl>
              <a:tblPr>
                <a:noFill/>
                <a:tableStyleId>{A50BB773-52D3-4F25-AD85-833F8D7EB131}</a:tableStyleId>
              </a:tblPr>
              <a:tblGrid>
                <a:gridCol w="2151500"/>
                <a:gridCol w="2151500"/>
              </a:tblGrid>
              <a:tr h="338400">
                <a:tc>
                  <a:txBody>
                    <a:bodyPr/>
                    <a:lstStyle/>
                    <a:p>
                      <a:pPr indent="0" lvl="0" marL="0" rtl="0" algn="l">
                        <a:spcBef>
                          <a:spcPts val="0"/>
                        </a:spcBef>
                        <a:spcAft>
                          <a:spcPts val="0"/>
                        </a:spcAft>
                        <a:buNone/>
                      </a:pPr>
                      <a:r>
                        <a:rPr b="1" lang="it" sz="1000"/>
                        <a:t>DOCENTE NEOASSUNTO</a:t>
                      </a:r>
                      <a:endParaRPr b="1" sz="1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b="1" lang="it" sz="1000"/>
                        <a:t>TUTOR</a:t>
                      </a:r>
                      <a:endParaRPr b="1" sz="1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38400">
                <a:tc>
                  <a:txBody>
                    <a:bodyPr/>
                    <a:lstStyle/>
                    <a:p>
                      <a:pPr indent="0" lvl="0" marL="0" rtl="0" algn="l">
                        <a:spcBef>
                          <a:spcPts val="0"/>
                        </a:spcBef>
                        <a:spcAft>
                          <a:spcPts val="0"/>
                        </a:spcAft>
                        <a:buNone/>
                      </a:pPr>
                      <a:r>
                        <a:rPr lang="it" sz="1000"/>
                        <a:t>Filomena Spissu</a:t>
                      </a:r>
                      <a:endParaRPr sz="1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it" sz="1000"/>
                        <a:t>Roberta Carucci</a:t>
                      </a:r>
                      <a:endParaRPr sz="1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8"/>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NIV</a:t>
            </a:r>
            <a:endParaRPr/>
          </a:p>
          <a:p>
            <a:pPr indent="0" lvl="0" marL="0" rtl="0" algn="ctr">
              <a:spcBef>
                <a:spcPts val="0"/>
              </a:spcBef>
              <a:spcAft>
                <a:spcPts val="0"/>
              </a:spcAft>
              <a:buNone/>
            </a:pPr>
            <a:r>
              <a:rPr lang="it"/>
              <a:t>Nucleo Interno di Valutazione</a:t>
            </a:r>
            <a:endParaRPr/>
          </a:p>
        </p:txBody>
      </p:sp>
      <p:sp>
        <p:nvSpPr>
          <p:cNvPr id="224" name="Google Shape;224;p28"/>
          <p:cNvSpPr txBox="1"/>
          <p:nvPr>
            <p:ph idx="1" type="body"/>
          </p:nvPr>
        </p:nvSpPr>
        <p:spPr>
          <a:xfrm>
            <a:off x="819150" y="2072025"/>
            <a:ext cx="7505700" cy="24480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it"/>
              <a:t>È COMPOSTO DA:</a:t>
            </a:r>
            <a:endParaRPr/>
          </a:p>
          <a:p>
            <a:pPr indent="-286385" lvl="0" marL="457200" rtl="0" algn="l">
              <a:spcBef>
                <a:spcPts val="1200"/>
              </a:spcBef>
              <a:spcAft>
                <a:spcPts val="0"/>
              </a:spcAft>
              <a:buSzPct val="100000"/>
              <a:buChar char="●"/>
            </a:pPr>
            <a:r>
              <a:rPr lang="it"/>
              <a:t>DIRIGENTE SCOLASTICO</a:t>
            </a:r>
            <a:endParaRPr/>
          </a:p>
          <a:p>
            <a:pPr indent="-286385" lvl="0" marL="457200" rtl="0" algn="l">
              <a:spcBef>
                <a:spcPts val="0"/>
              </a:spcBef>
              <a:spcAft>
                <a:spcPts val="0"/>
              </a:spcAft>
              <a:buSzPct val="100000"/>
              <a:buChar char="●"/>
            </a:pPr>
            <a:r>
              <a:rPr lang="it"/>
              <a:t>COLLABORATORI ALLA DIRIGENZA</a:t>
            </a:r>
            <a:endParaRPr/>
          </a:p>
          <a:p>
            <a:pPr indent="-286385" lvl="0" marL="457200" rtl="0" algn="l">
              <a:spcBef>
                <a:spcPts val="0"/>
              </a:spcBef>
              <a:spcAft>
                <a:spcPts val="0"/>
              </a:spcAft>
              <a:buSzPct val="100000"/>
              <a:buChar char="●"/>
            </a:pPr>
            <a:r>
              <a:rPr lang="it"/>
              <a:t>REFERENTI DI PLESSO</a:t>
            </a:r>
            <a:endParaRPr/>
          </a:p>
          <a:p>
            <a:pPr indent="-286385" lvl="0" marL="457200" rtl="0" algn="l">
              <a:spcBef>
                <a:spcPts val="0"/>
              </a:spcBef>
              <a:spcAft>
                <a:spcPts val="0"/>
              </a:spcAft>
              <a:buSzPct val="100000"/>
              <a:buChar char="●"/>
            </a:pPr>
            <a:r>
              <a:rPr lang="it"/>
              <a:t>FUNZIONI STRUMENTALI</a:t>
            </a:r>
            <a:endParaRPr/>
          </a:p>
          <a:p>
            <a:pPr indent="-286385" lvl="0" marL="457200" rtl="0" algn="l">
              <a:spcBef>
                <a:spcPts val="0"/>
              </a:spcBef>
              <a:spcAft>
                <a:spcPts val="0"/>
              </a:spcAft>
              <a:buSzPct val="100000"/>
              <a:buChar char="●"/>
            </a:pPr>
            <a:r>
              <a:rPr lang="it"/>
              <a:t>PERSONALE ATA</a:t>
            </a:r>
            <a:endParaRPr/>
          </a:p>
          <a:p>
            <a:pPr indent="0" lvl="0" marL="0" rtl="0" algn="l">
              <a:spcBef>
                <a:spcPts val="1200"/>
              </a:spcBef>
              <a:spcAft>
                <a:spcPts val="0"/>
              </a:spcAft>
              <a:buNone/>
            </a:pPr>
            <a:r>
              <a:rPr lang="it"/>
              <a:t>COMPITI</a:t>
            </a:r>
            <a:r>
              <a:rPr lang="it"/>
              <a:t> DEL NIV</a:t>
            </a:r>
            <a:endParaRPr/>
          </a:p>
          <a:p>
            <a:pPr indent="-286385" lvl="0" marL="457200" rtl="0" algn="l">
              <a:spcBef>
                <a:spcPts val="1200"/>
              </a:spcBef>
              <a:spcAft>
                <a:spcPts val="0"/>
              </a:spcAft>
              <a:buSzPct val="100000"/>
              <a:buChar char="●"/>
            </a:pPr>
            <a:r>
              <a:rPr lang="it"/>
              <a:t>programmazione di interventi di controllo, autoanalisi e autovalutazione dell’istituto per migliorare la qualità della offerta formativa selezione degli “indicatori” di qualità più rilevanti sui quali procedere con raccolta e organizzazione delle informazioni </a:t>
            </a:r>
            <a:endParaRPr/>
          </a:p>
          <a:p>
            <a:pPr indent="-286385" lvl="0" marL="457200" rtl="0" algn="l">
              <a:spcBef>
                <a:spcPts val="0"/>
              </a:spcBef>
              <a:spcAft>
                <a:spcPts val="0"/>
              </a:spcAft>
              <a:buSzPct val="100000"/>
              <a:buChar char="●"/>
            </a:pPr>
            <a:r>
              <a:rPr lang="it"/>
              <a:t>individuazione di punti di forza e debolezza dell’istituto e degli elementi che ne sostengono la qualità, ovvero di quei fattori che ne limitano la qualità</a:t>
            </a:r>
            <a:endParaRPr/>
          </a:p>
          <a:p>
            <a:pPr indent="-286385" lvl="0" marL="457200" rtl="0" algn="l">
              <a:spcBef>
                <a:spcPts val="0"/>
              </a:spcBef>
              <a:spcAft>
                <a:spcPts val="0"/>
              </a:spcAft>
              <a:buSzPct val="100000"/>
              <a:buChar char="●"/>
            </a:pPr>
            <a:r>
              <a:rPr lang="it"/>
              <a:t>compilazione dell’aggiornamento del RAV</a:t>
            </a:r>
            <a:endParaRPr/>
          </a:p>
          <a:p>
            <a:pPr indent="-286385" lvl="0" marL="457200" rtl="0" algn="l">
              <a:spcBef>
                <a:spcPts val="0"/>
              </a:spcBef>
              <a:spcAft>
                <a:spcPts val="0"/>
              </a:spcAft>
              <a:buSzPct val="100000"/>
              <a:buChar char="●"/>
            </a:pPr>
            <a:r>
              <a:rPr lang="it"/>
              <a:t>predisposizione del PTOF d’istituto e del relativo aggiornamento annuale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ph type="title"/>
          </p:nvPr>
        </p:nvSpPr>
        <p:spPr>
          <a:xfrm>
            <a:off x="819150" y="657900"/>
            <a:ext cx="7505700" cy="8373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GLI</a:t>
            </a:r>
            <a:endParaRPr/>
          </a:p>
          <a:p>
            <a:pPr indent="0" lvl="0" marL="0" rtl="0" algn="ctr">
              <a:spcBef>
                <a:spcPts val="0"/>
              </a:spcBef>
              <a:spcAft>
                <a:spcPts val="0"/>
              </a:spcAft>
              <a:buNone/>
            </a:pPr>
            <a:r>
              <a:rPr lang="it" sz="1666">
                <a:solidFill>
                  <a:schemeClr val="dk2"/>
                </a:solidFill>
              </a:rPr>
              <a:t>(Gruppo di lavoro per l’inclusione - L. 104/92, art. 15, D.lgs. 66/2017, art.9)</a:t>
            </a:r>
            <a:endParaRPr sz="1666">
              <a:solidFill>
                <a:schemeClr val="dk2"/>
              </a:solidFill>
            </a:endParaRPr>
          </a:p>
        </p:txBody>
      </p:sp>
      <p:sp>
        <p:nvSpPr>
          <p:cNvPr id="230" name="Google Shape;230;p29"/>
          <p:cNvSpPr txBox="1"/>
          <p:nvPr>
            <p:ph idx="1" type="body"/>
          </p:nvPr>
        </p:nvSpPr>
        <p:spPr>
          <a:xfrm>
            <a:off x="819150" y="1734425"/>
            <a:ext cx="7505700" cy="28806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it"/>
              <a:t>Collabora alle iniziative educative e di integrazione relative agli alunni con disabilità e inserite nel PTOF.  </a:t>
            </a:r>
            <a:endParaRPr/>
          </a:p>
          <a:p>
            <a:pPr indent="0" lvl="0" marL="0" rtl="0" algn="l">
              <a:spcBef>
                <a:spcPts val="1200"/>
              </a:spcBef>
              <a:spcAft>
                <a:spcPts val="0"/>
              </a:spcAft>
              <a:buNone/>
            </a:pPr>
            <a:r>
              <a:rPr lang="it"/>
              <a:t>Esso è composto da:</a:t>
            </a:r>
            <a:endParaRPr/>
          </a:p>
          <a:p>
            <a:pPr indent="-298767" lvl="0" marL="457200" rtl="0" algn="l">
              <a:spcBef>
                <a:spcPts val="1200"/>
              </a:spcBef>
              <a:spcAft>
                <a:spcPts val="0"/>
              </a:spcAft>
              <a:buSzPct val="100000"/>
              <a:buChar char="●"/>
            </a:pPr>
            <a:r>
              <a:rPr lang="it"/>
              <a:t>DIRIGENTE SCOLASTICO (che presiede il GLI) - D. TACCONI</a:t>
            </a:r>
            <a:endParaRPr/>
          </a:p>
          <a:p>
            <a:pPr indent="-298767" lvl="0" marL="457200" rtl="0" algn="l">
              <a:spcBef>
                <a:spcPts val="0"/>
              </a:spcBef>
              <a:spcAft>
                <a:spcPts val="0"/>
              </a:spcAft>
              <a:buSzPct val="100000"/>
              <a:buChar char="●"/>
            </a:pPr>
            <a:r>
              <a:rPr lang="it"/>
              <a:t>RESPONSABILE UOS NPIA - Bologna Ovest Dott.ssa G. </a:t>
            </a:r>
            <a:r>
              <a:rPr lang="it"/>
              <a:t>MAGNANI</a:t>
            </a:r>
            <a:endParaRPr/>
          </a:p>
          <a:p>
            <a:pPr indent="-298767" lvl="0" marL="457200" rtl="0" algn="l">
              <a:spcBef>
                <a:spcPts val="0"/>
              </a:spcBef>
              <a:spcAft>
                <a:spcPts val="0"/>
              </a:spcAft>
              <a:buSzPct val="100000"/>
              <a:buChar char="●"/>
            </a:pPr>
            <a:r>
              <a:rPr lang="it"/>
              <a:t>FUNZIONI STRUMENTALI INCLUSIONE - F. GENNARI, S. CANDALISE</a:t>
            </a:r>
            <a:endParaRPr/>
          </a:p>
          <a:p>
            <a:pPr indent="-298767" lvl="0" marL="457200" rtl="0" algn="l">
              <a:spcBef>
                <a:spcPts val="0"/>
              </a:spcBef>
              <a:spcAft>
                <a:spcPts val="0"/>
              </a:spcAft>
              <a:buSzPct val="100000"/>
              <a:buChar char="●"/>
            </a:pPr>
            <a:r>
              <a:rPr lang="it"/>
              <a:t>FUNZIONI STRUMENTALI BENESSERE E CONTRASTO ALLA DISPERSIONE - E. BATTOCCHIA, A. VRICELLA</a:t>
            </a:r>
            <a:endParaRPr/>
          </a:p>
          <a:p>
            <a:pPr indent="-298767" lvl="0" marL="457200" rtl="0" algn="l">
              <a:spcBef>
                <a:spcPts val="0"/>
              </a:spcBef>
              <a:spcAft>
                <a:spcPts val="0"/>
              </a:spcAft>
              <a:buSzPct val="100000"/>
              <a:buChar char="●"/>
            </a:pPr>
            <a:r>
              <a:rPr lang="it"/>
              <a:t>REFERENTI DI PLESSO PER L’INCLUSIONE - T. BERNARDI, A. INCARNATO, S. MARINARO</a:t>
            </a:r>
            <a:endParaRPr/>
          </a:p>
          <a:p>
            <a:pPr indent="-298767" lvl="0" marL="457200" rtl="0" algn="l">
              <a:spcBef>
                <a:spcPts val="0"/>
              </a:spcBef>
              <a:spcAft>
                <a:spcPts val="0"/>
              </a:spcAft>
              <a:buSzPct val="100000"/>
              <a:buChar char="●"/>
            </a:pPr>
            <a:r>
              <a:rPr lang="it"/>
              <a:t>REFERENTI DI PLESSO DELL’ISTITUTO - G. ANTONONE, A. BENEDETTI, C. DALL’OCCA, A. GIACOVELLI, E.POLI, M. ROVERSI, D. RUSSO, D. SURRUSCA, T. D. TRAINI</a:t>
            </a:r>
            <a:endParaRPr/>
          </a:p>
          <a:p>
            <a:pPr indent="-298767" lvl="0" marL="457200" rtl="0" algn="l">
              <a:spcBef>
                <a:spcPts val="0"/>
              </a:spcBef>
              <a:spcAft>
                <a:spcPts val="0"/>
              </a:spcAft>
              <a:buSzPct val="100000"/>
              <a:buChar char="●"/>
            </a:pPr>
            <a:r>
              <a:rPr lang="it"/>
              <a:t>GENITORE - sig.ra M. RAJRAIJ </a:t>
            </a:r>
            <a:endParaRPr/>
          </a:p>
          <a:p>
            <a:pPr indent="-298767" lvl="0" marL="457200" rtl="0" algn="l">
              <a:spcBef>
                <a:spcPts val="0"/>
              </a:spcBef>
              <a:spcAft>
                <a:spcPts val="0"/>
              </a:spcAft>
              <a:buSzPct val="100000"/>
              <a:buChar char="●"/>
            </a:pPr>
            <a:r>
              <a:rPr lang="it"/>
              <a:t>SERVIZIO EDUCATIVO SCOLASTICO TERRITORIALE - Dott.ssa BONAFÉ (responsabile), Dott.ssa I. IGNELZI</a:t>
            </a:r>
            <a:endParaRPr/>
          </a:p>
          <a:p>
            <a:pPr indent="-298767" lvl="0" marL="457200" rtl="0" algn="l">
              <a:spcBef>
                <a:spcPts val="0"/>
              </a:spcBef>
              <a:spcAft>
                <a:spcPts val="0"/>
              </a:spcAft>
              <a:buSzPct val="100000"/>
              <a:buChar char="●"/>
            </a:pPr>
            <a:r>
              <a:rPr lang="it"/>
              <a:t>RESPONSABILE DEL SERVIZIO SOCIALE TUTELA MINORI NAVILE - Dott.ssa M. C. MALIVINDI</a:t>
            </a:r>
            <a:endParaRPr/>
          </a:p>
          <a:p>
            <a:pPr indent="-298767" lvl="0" marL="457200" rtl="0" algn="l">
              <a:spcBef>
                <a:spcPts val="0"/>
              </a:spcBef>
              <a:spcAft>
                <a:spcPts val="0"/>
              </a:spcAft>
              <a:buSzPct val="100000"/>
              <a:buChar char="●"/>
            </a:pPr>
            <a:r>
              <a:rPr lang="it"/>
              <a:t>PEDAGOGISTA SCUOLA DELL’INFANZIA - Dott.ssa S. COLENDI</a:t>
            </a:r>
            <a:endParaRPr/>
          </a:p>
          <a:p>
            <a:pPr indent="-298767" lvl="0" marL="457200" rtl="0" algn="l">
              <a:spcBef>
                <a:spcPts val="0"/>
              </a:spcBef>
              <a:spcAft>
                <a:spcPts val="0"/>
              </a:spcAft>
              <a:buSzPct val="100000"/>
              <a:buChar char="●"/>
            </a:pPr>
            <a:r>
              <a:rPr lang="it"/>
              <a:t>COORDINATRICE PEDAGOGICA COOPERATIVA ORSA - Dott.ssa I. MASTRONARDI</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it"/>
              <a:t>ORGANO DI GARANZIA</a:t>
            </a:r>
            <a:endParaRPr/>
          </a:p>
        </p:txBody>
      </p:sp>
      <p:sp>
        <p:nvSpPr>
          <p:cNvPr id="236" name="Google Shape;236;p30"/>
          <p:cNvSpPr txBox="1"/>
          <p:nvPr>
            <p:ph idx="1" type="body"/>
          </p:nvPr>
        </p:nvSpPr>
        <p:spPr>
          <a:xfrm>
            <a:off x="819150" y="1566700"/>
            <a:ext cx="7505700" cy="2871900"/>
          </a:xfrm>
          <a:prstGeom prst="rect">
            <a:avLst/>
          </a:prstGeom>
        </p:spPr>
        <p:txBody>
          <a:bodyPr anchorCtr="0" anchor="t" bIns="91425" lIns="91425" spcFirstLastPara="1" rIns="91425" wrap="square" tIns="91425">
            <a:normAutofit/>
          </a:bodyPr>
          <a:lstStyle/>
          <a:p>
            <a:pPr indent="0" lvl="0" marL="0" rtl="0" algn="l">
              <a:lnSpc>
                <a:spcPct val="95000"/>
              </a:lnSpc>
              <a:spcBef>
                <a:spcPts val="0"/>
              </a:spcBef>
              <a:spcAft>
                <a:spcPts val="0"/>
              </a:spcAft>
              <a:buSzPts val="1018"/>
              <a:buNone/>
            </a:pPr>
            <a:r>
              <a:rPr lang="it" sz="1002"/>
              <a:t>L’Organo di Garanzia è costituito presso l’Istituto Comprensivo 5, ai sensi dell'articolo 5, comma 2, del Decreto del Presidente della Repubblica 24 giugno 1998 n. 249, come modificato dal D. P.R. n. 235 del 21 novembre 2007 – Regolamento recante modifiche ed integrazioni al D.P.R. 24 giugno 1998, n. 249 concernente lo Statuto delle studentesse e degli studenti. </a:t>
            </a:r>
            <a:endParaRPr sz="1002"/>
          </a:p>
          <a:p>
            <a:pPr indent="0" lvl="0" marL="0" rtl="0" algn="l">
              <a:lnSpc>
                <a:spcPct val="95000"/>
              </a:lnSpc>
              <a:spcBef>
                <a:spcPts val="1200"/>
              </a:spcBef>
              <a:spcAft>
                <a:spcPts val="0"/>
              </a:spcAft>
              <a:buSzPts val="1018"/>
              <a:buNone/>
            </a:pPr>
            <a:r>
              <a:rPr lang="it" sz="1002"/>
              <a:t>Art. 1 - FINALITÀ e COMPITI </a:t>
            </a:r>
            <a:endParaRPr sz="1002"/>
          </a:p>
          <a:p>
            <a:pPr indent="-292258" lvl="0" marL="457200" rtl="0" algn="l">
              <a:lnSpc>
                <a:spcPct val="95000"/>
              </a:lnSpc>
              <a:spcBef>
                <a:spcPts val="1200"/>
              </a:spcBef>
              <a:spcAft>
                <a:spcPts val="0"/>
              </a:spcAft>
              <a:buSzPts val="1002"/>
              <a:buChar char="●"/>
            </a:pPr>
            <a:r>
              <a:rPr lang="it" sz="1002"/>
              <a:t>L’Organo si basa sul principio per cui la scuola è una comunità, all'interno della quale ognuno ha il diritto/dovere di operare al fine di trovare modalità di comportamento adeguate per promuovere ed assicurare una serena convivenza attraverso un valido ricorso all’applicazione delle norme. La sua funzione principale, riconoscibile nel quadro dello Statuto degli Studenti e delle Studentesse, consiste nell’ esaminare i ricorsi presentati dai genitori degli studenti o da chi esercita la patria potestà in seguito all'irrogazione di una sanzione disciplinare a norma di regolamento dei diritti e dei doveri.</a:t>
            </a:r>
            <a:endParaRPr sz="1002"/>
          </a:p>
          <a:p>
            <a:pPr indent="-292258" lvl="0" marL="457200" rtl="0" algn="l">
              <a:lnSpc>
                <a:spcPct val="95000"/>
              </a:lnSpc>
              <a:spcBef>
                <a:spcPts val="0"/>
              </a:spcBef>
              <a:spcAft>
                <a:spcPts val="0"/>
              </a:spcAft>
              <a:buSzPts val="1002"/>
              <a:buChar char="●"/>
            </a:pPr>
            <a:r>
              <a:rPr lang="it" sz="1002"/>
              <a:t>Il principio ispiratore dell’Organo di Garanzia è la collaborazione tra scuola e famiglia, anche al fine di prevenire e rimuovere possibili situazioni di disagio vissute dagli studenti nei confronti degli insegnanti o viceversa. </a:t>
            </a:r>
            <a:endParaRPr sz="1002"/>
          </a:p>
          <a:p>
            <a:pPr indent="0" lvl="0" marL="0" rtl="0" algn="l">
              <a:lnSpc>
                <a:spcPct val="95000"/>
              </a:lnSpc>
              <a:spcBef>
                <a:spcPts val="1200"/>
              </a:spcBef>
              <a:spcAft>
                <a:spcPts val="1200"/>
              </a:spcAft>
              <a:buNone/>
            </a:pPr>
            <a:r>
              <a:rPr lang="it" sz="1002"/>
              <a:t>COMPOSIZIONE ORGANO DI GARANZIA: DIRIGENTE SCOLASTICA, C. DALL’OCCA (componente docenti), M. CARBONE (componente genitori)</a:t>
            </a:r>
            <a:endParaRPr sz="1002"/>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STAFF DI DIREZIONE</a:t>
            </a:r>
            <a:endParaRPr/>
          </a:p>
          <a:p>
            <a:pPr indent="0" lvl="0" marL="0" rtl="0" algn="just">
              <a:spcBef>
                <a:spcPts val="0"/>
              </a:spcBef>
              <a:spcAft>
                <a:spcPts val="0"/>
              </a:spcAft>
              <a:buNone/>
            </a:pPr>
            <a:r>
              <a:rPr lang="it" sz="933">
                <a:solidFill>
                  <a:schemeClr val="dk2"/>
                </a:solidFill>
              </a:rPr>
              <a:t>Lo Staff collabora efficacemente con il Dirigente Scolastico ed è composto dai Vicari del DS, dai Referenti di plesso e dalle Funzioni strumentali. Preparare il lavoro degli organi collegiali; favorisce il processo delle decisioni; implementa la comunicazione; raccoglie e vaglia proposte da deliberare al Collegio docenti.</a:t>
            </a:r>
            <a:endParaRPr sz="933">
              <a:solidFill>
                <a:schemeClr val="dk2"/>
              </a:solidFill>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it"/>
              <a:t>DIRIGENTE SCOLASTICO - DANIELA TACCONI</a:t>
            </a:r>
            <a:endParaRPr/>
          </a:p>
          <a:p>
            <a:pPr indent="-311150" lvl="0" marL="457200" rtl="0" algn="l">
              <a:spcBef>
                <a:spcPts val="0"/>
              </a:spcBef>
              <a:spcAft>
                <a:spcPts val="0"/>
              </a:spcAft>
              <a:buSzPts val="1300"/>
              <a:buChar char="●"/>
            </a:pPr>
            <a:r>
              <a:rPr lang="it"/>
              <a:t>COLLABORATRICI VICARIE - CRISTINA DALL’OCCA, CLAUDIA IAMUNDO</a:t>
            </a:r>
            <a:endParaRPr/>
          </a:p>
          <a:p>
            <a:pPr indent="-311150" lvl="0" marL="457200" rtl="0" algn="l">
              <a:spcBef>
                <a:spcPts val="0"/>
              </a:spcBef>
              <a:spcAft>
                <a:spcPts val="0"/>
              </a:spcAft>
              <a:buSzPts val="1300"/>
              <a:buChar char="●"/>
            </a:pPr>
            <a:r>
              <a:rPr lang="it"/>
              <a:t>REFERENTI DI PLESSO SECONDARIA 1° GRADO - C. DALL’OCCA, T. TRAINI</a:t>
            </a:r>
            <a:endParaRPr/>
          </a:p>
          <a:p>
            <a:pPr indent="-311150" lvl="0" marL="457200" rtl="0" algn="l">
              <a:spcBef>
                <a:spcPts val="0"/>
              </a:spcBef>
              <a:spcAft>
                <a:spcPts val="0"/>
              </a:spcAft>
              <a:buSzPts val="1300"/>
              <a:buChar char="●"/>
            </a:pPr>
            <a:r>
              <a:rPr lang="it"/>
              <a:t>REFERENTI DI PLESSO PRIMARIA ACRI - G. ANTONONE, D. SURRUSCA</a:t>
            </a:r>
            <a:endParaRPr/>
          </a:p>
          <a:p>
            <a:pPr indent="-311150" lvl="0" marL="457200" rtl="0" algn="l">
              <a:spcBef>
                <a:spcPts val="0"/>
              </a:spcBef>
              <a:spcAft>
                <a:spcPts val="0"/>
              </a:spcAft>
              <a:buSzPts val="1300"/>
              <a:buChar char="●"/>
            </a:pPr>
            <a:r>
              <a:rPr lang="it"/>
              <a:t>REFERENTE DI PLESSO PRIMARIA FEDERZONI - D. RUSSO</a:t>
            </a:r>
            <a:endParaRPr/>
          </a:p>
          <a:p>
            <a:pPr indent="-311150" lvl="0" marL="457200" rtl="0" algn="l">
              <a:spcBef>
                <a:spcPts val="0"/>
              </a:spcBef>
              <a:spcAft>
                <a:spcPts val="0"/>
              </a:spcAft>
              <a:buSzPts val="1300"/>
              <a:buChar char="●"/>
            </a:pPr>
            <a:r>
              <a:rPr lang="it"/>
              <a:t>REFERENTE DI PLESSO PRIMARIA GROSSO - E. POLI</a:t>
            </a:r>
            <a:endParaRPr/>
          </a:p>
          <a:p>
            <a:pPr indent="-311150" lvl="0" marL="457200" rtl="0" algn="l">
              <a:spcBef>
                <a:spcPts val="0"/>
              </a:spcBef>
              <a:spcAft>
                <a:spcPts val="0"/>
              </a:spcAft>
              <a:buSzPts val="1300"/>
              <a:buChar char="●"/>
            </a:pPr>
            <a:r>
              <a:rPr lang="it"/>
              <a:t>REFERENTE SCUOLE INFANZIA - A. BENEDETTI</a:t>
            </a:r>
            <a:endParaRPr/>
          </a:p>
          <a:p>
            <a:pPr indent="-311150" lvl="0" marL="457200" rtl="0" algn="l">
              <a:spcBef>
                <a:spcPts val="0"/>
              </a:spcBef>
              <a:spcAft>
                <a:spcPts val="0"/>
              </a:spcAft>
              <a:buSzPts val="1300"/>
              <a:buChar char="●"/>
            </a:pPr>
            <a:r>
              <a:rPr lang="it"/>
              <a:t>REFERENTE DI PLESSO INFANZIA FEDERZONI - A. BENEDETTI</a:t>
            </a:r>
            <a:endParaRPr/>
          </a:p>
          <a:p>
            <a:pPr indent="-311150" lvl="0" marL="457200" rtl="0" algn="l">
              <a:spcBef>
                <a:spcPts val="0"/>
              </a:spcBef>
              <a:spcAft>
                <a:spcPts val="0"/>
              </a:spcAft>
              <a:buSzPts val="1300"/>
              <a:buChar char="●"/>
            </a:pPr>
            <a:r>
              <a:rPr lang="it"/>
              <a:t>REFERENTE DI PLESSO INFANZIA LA GIOSTRA - A. GIACOVELLI</a:t>
            </a:r>
            <a:endParaRPr/>
          </a:p>
          <a:p>
            <a:pPr indent="-311150" lvl="0" marL="457200" rtl="0" algn="l">
              <a:spcBef>
                <a:spcPts val="0"/>
              </a:spcBef>
              <a:spcAft>
                <a:spcPts val="0"/>
              </a:spcAft>
              <a:buSzPts val="1300"/>
              <a:buChar char="●"/>
            </a:pPr>
            <a:r>
              <a:rPr lang="it"/>
              <a:t>REFERENTE DI PLESSO INFANZIA D. SASSOLI - M. ROVERSI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6843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sz="2700"/>
              <a:t>REFERENTI DI PLESSO</a:t>
            </a:r>
            <a:endParaRPr sz="2700"/>
          </a:p>
          <a:p>
            <a:pPr indent="0" lvl="0" marL="0" rtl="0" algn="ctr">
              <a:spcBef>
                <a:spcPts val="0"/>
              </a:spcBef>
              <a:spcAft>
                <a:spcPts val="0"/>
              </a:spcAft>
              <a:buNone/>
            </a:pPr>
            <a:r>
              <a:t/>
            </a:r>
            <a:endParaRPr sz="922"/>
          </a:p>
        </p:txBody>
      </p:sp>
      <p:sp>
        <p:nvSpPr>
          <p:cNvPr id="141" name="Google Shape;141;p15"/>
          <p:cNvSpPr txBox="1"/>
          <p:nvPr>
            <p:ph idx="1" type="body"/>
          </p:nvPr>
        </p:nvSpPr>
        <p:spPr>
          <a:xfrm>
            <a:off x="819150" y="1478025"/>
            <a:ext cx="7505700" cy="2960700"/>
          </a:xfrm>
          <a:prstGeom prst="rect">
            <a:avLst/>
          </a:prstGeom>
        </p:spPr>
        <p:txBody>
          <a:bodyPr anchorCtr="0" anchor="t" bIns="91425" lIns="91425" spcFirstLastPara="1" rIns="91425" wrap="square" tIns="91425">
            <a:normAutofit fontScale="85000" lnSpcReduction="20000"/>
          </a:bodyPr>
          <a:lstStyle/>
          <a:p>
            <a:pPr indent="-298767" lvl="0" marL="457200" rtl="0" algn="l">
              <a:spcBef>
                <a:spcPts val="0"/>
              </a:spcBef>
              <a:spcAft>
                <a:spcPts val="0"/>
              </a:spcAft>
              <a:buSzPct val="139286"/>
              <a:buChar char="●"/>
            </a:pPr>
            <a:r>
              <a:rPr lang="it" sz="933">
                <a:latin typeface="Nunito"/>
                <a:ea typeface="Nunito"/>
                <a:cs typeface="Nunito"/>
                <a:sym typeface="Nunito"/>
              </a:rPr>
              <a:t>REFERENTI DI PLESSO SECONDARIA 1° GRADO - C. DALL’OCCA, T. TRAINI</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REFERENTI DI PLESSO PRIMARIA ACRI - G. ANTONONE, D. SURRUSCA</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DI PLESSO PRIMARIA FEDERZONI - D. RUSSO</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DI PLESSO PRIMARIA GROSSO - E. POLI</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SCUOLE INFANZIA - A. BENEDETTI</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DI PLESSO INFANZIA FEDERZONI - A. BENEDETTI</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DI PLESSO INFANZIA LA GIOSTRA - A. GIACOVELLI</a:t>
            </a:r>
            <a:endParaRPr sz="933">
              <a:latin typeface="Nunito"/>
              <a:ea typeface="Nunito"/>
              <a:cs typeface="Nunito"/>
              <a:sym typeface="Nunito"/>
            </a:endParaRPr>
          </a:p>
          <a:p>
            <a:pPr indent="-298767" lvl="0" marL="457200" rtl="0" algn="l">
              <a:spcBef>
                <a:spcPts val="0"/>
              </a:spcBef>
              <a:spcAft>
                <a:spcPts val="0"/>
              </a:spcAft>
              <a:buSzPct val="139286"/>
              <a:buChar char="●"/>
            </a:pPr>
            <a:r>
              <a:rPr lang="it" sz="933">
                <a:latin typeface="Nunito"/>
                <a:ea typeface="Nunito"/>
                <a:cs typeface="Nunito"/>
                <a:sym typeface="Nunito"/>
              </a:rPr>
              <a:t>REFERENTE DI PLESSO INFANZIA D. SASSOLI - M. ROVERSI</a:t>
            </a:r>
            <a:endParaRPr sz="933">
              <a:latin typeface="Nunito"/>
              <a:ea typeface="Nunito"/>
              <a:cs typeface="Nunito"/>
              <a:sym typeface="Nunito"/>
            </a:endParaRPr>
          </a:p>
          <a:p>
            <a:pPr indent="0" lvl="0" marL="0" rtl="0" algn="l">
              <a:spcBef>
                <a:spcPts val="1200"/>
              </a:spcBef>
              <a:spcAft>
                <a:spcPts val="0"/>
              </a:spcAft>
              <a:buNone/>
            </a:pPr>
            <a:r>
              <a:rPr lang="it" sz="933">
                <a:latin typeface="Nunito"/>
                <a:ea typeface="Nunito"/>
                <a:cs typeface="Nunito"/>
                <a:sym typeface="Nunito"/>
              </a:rPr>
              <a:t>Il referente di plesso:</a:t>
            </a:r>
            <a:endParaRPr sz="933">
              <a:latin typeface="Nunito"/>
              <a:ea typeface="Nunito"/>
              <a:cs typeface="Nunito"/>
              <a:sym typeface="Nunito"/>
            </a:endParaRPr>
          </a:p>
          <a:p>
            <a:pPr indent="-278976" lvl="0" marL="457200" rtl="0" algn="l">
              <a:spcBef>
                <a:spcPts val="1200"/>
              </a:spcBef>
              <a:spcAft>
                <a:spcPts val="0"/>
              </a:spcAft>
              <a:buSzPct val="100000"/>
              <a:buFont typeface="Nunito"/>
              <a:buChar char="●"/>
            </a:pPr>
            <a:r>
              <a:rPr lang="it" sz="933">
                <a:latin typeface="Nunito"/>
                <a:ea typeface="Nunito"/>
                <a:cs typeface="Nunito"/>
                <a:sym typeface="Nunito"/>
              </a:rPr>
              <a:t>supervisiona le presenze dei docenti e sostituisce i docenti assenti </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esercita azione di sorveglianza del plesso e di rispetto dei regolamenti</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accoglie gli insegnanti di nuova nomina e fornisce loro copia dei Regolamenti della scuola e del Piano sicurezza </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tiene i rapporti con la direzione dell’istituto scolastico (DS e Vicarie del DS) </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svolge funzioni di controllo e gestione oraria, cambio di turno, sostituzioni/recuperi* </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segnala al Vicario del DS eventuali integrazioni all’O.d.G. di: programmazioni, intersezioni/interclassi o consigli di classe in base alle esigenze di plesso</a:t>
            </a:r>
            <a:endParaRPr sz="933">
              <a:latin typeface="Nunito"/>
              <a:ea typeface="Nunito"/>
              <a:cs typeface="Nunito"/>
              <a:sym typeface="Nunito"/>
            </a:endParaRPr>
          </a:p>
          <a:p>
            <a:pPr indent="-278976" lvl="0" marL="457200" rtl="0" algn="l">
              <a:spcBef>
                <a:spcPts val="0"/>
              </a:spcBef>
              <a:spcAft>
                <a:spcPts val="0"/>
              </a:spcAft>
              <a:buSzPct val="100000"/>
              <a:buFont typeface="Nunito"/>
              <a:buChar char="●"/>
            </a:pPr>
            <a:r>
              <a:rPr lang="it" sz="933">
                <a:latin typeface="Nunito"/>
                <a:ea typeface="Nunito"/>
                <a:cs typeface="Nunito"/>
                <a:sym typeface="Nunito"/>
              </a:rPr>
              <a:t>segnala eventuali danni all'edificio scolastico e qualsiasi situazione di pericolosità che si dovesse verificare nella scuola e segnala tempestivamente alla referente Sicurezza eventuali problematiche dei dispositivi di sicurezza del plesso (porte REI, maniglioni antipanico, luci di emergenza, estintori…) </a:t>
            </a:r>
            <a:endParaRPr sz="933">
              <a:latin typeface="Nunito"/>
              <a:ea typeface="Nunito"/>
              <a:cs typeface="Nunito"/>
              <a:sym typeface="Nunito"/>
            </a:endParaRPr>
          </a:p>
        </p:txBody>
      </p:sp>
      <p:sp>
        <p:nvSpPr>
          <p:cNvPr id="142" name="Google Shape;142;p15"/>
          <p:cNvSpPr txBox="1"/>
          <p:nvPr/>
        </p:nvSpPr>
        <p:spPr>
          <a:xfrm>
            <a:off x="1196150" y="4317050"/>
            <a:ext cx="6037500" cy="35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it" sz="1100">
                <a:solidFill>
                  <a:schemeClr val="dk2"/>
                </a:solidFill>
                <a:latin typeface="Calibri"/>
                <a:ea typeface="Calibri"/>
                <a:cs typeface="Calibri"/>
                <a:sym typeface="Calibri"/>
              </a:rPr>
              <a:t>*</a:t>
            </a:r>
            <a:r>
              <a:rPr lang="it" sz="800">
                <a:solidFill>
                  <a:schemeClr val="dk2"/>
                </a:solidFill>
                <a:latin typeface="Calibri"/>
                <a:ea typeface="Calibri"/>
                <a:cs typeface="Calibri"/>
                <a:sym typeface="Calibri"/>
              </a:rPr>
              <a:t>I referenti saranno  coadiuvati dai referenti di plesso per l’inclusione  per la sostituzione degli insegnanti di sostegno</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it" sz="2700"/>
              <a:t>FUNZIONI STRUMENTALI</a:t>
            </a:r>
            <a:endParaRPr sz="2700"/>
          </a:p>
        </p:txBody>
      </p:sp>
      <p:sp>
        <p:nvSpPr>
          <p:cNvPr id="148" name="Google Shape;148;p16"/>
          <p:cNvSpPr txBox="1"/>
          <p:nvPr>
            <p:ph idx="1" type="body"/>
          </p:nvPr>
        </p:nvSpPr>
        <p:spPr>
          <a:xfrm>
            <a:off x="819150" y="1455850"/>
            <a:ext cx="7505700" cy="2982900"/>
          </a:xfrm>
          <a:prstGeom prst="rect">
            <a:avLst/>
          </a:prstGeom>
        </p:spPr>
        <p:txBody>
          <a:bodyPr anchorCtr="0" anchor="t" bIns="91425" lIns="91425" spcFirstLastPara="1" rIns="91425" wrap="square" tIns="91425">
            <a:normAutofit lnSpcReduction="10000"/>
          </a:bodyPr>
          <a:lstStyle/>
          <a:p>
            <a:pPr indent="-311150" lvl="0" marL="457200" rtl="0" algn="l">
              <a:spcBef>
                <a:spcPts val="0"/>
              </a:spcBef>
              <a:spcAft>
                <a:spcPts val="0"/>
              </a:spcAft>
              <a:buSzPts val="1300"/>
              <a:buChar char="●"/>
            </a:pPr>
            <a:r>
              <a:rPr b="1" lang="it"/>
              <a:t>INCLUSIONE</a:t>
            </a:r>
            <a:r>
              <a:rPr lang="it"/>
              <a:t> - FRANCESCA GENNARI (scuola infanzia e primaria), SERAFINA CANDALISE (sc. secondaria)*</a:t>
            </a:r>
            <a:endParaRPr/>
          </a:p>
          <a:p>
            <a:pPr indent="-311150" lvl="0" marL="457200" rtl="0" algn="l">
              <a:spcBef>
                <a:spcPts val="0"/>
              </a:spcBef>
              <a:spcAft>
                <a:spcPts val="0"/>
              </a:spcAft>
              <a:buSzPts val="1300"/>
              <a:buChar char="●"/>
            </a:pPr>
            <a:r>
              <a:rPr b="1" lang="it"/>
              <a:t>INTERCULTURA</a:t>
            </a:r>
            <a:r>
              <a:rPr lang="it"/>
              <a:t> - GIOVANNA DI MARIA </a:t>
            </a:r>
            <a:r>
              <a:rPr lang="it"/>
              <a:t>(scuola infanzia e primaria), CHIARA MANOLI (sc. secondaria)</a:t>
            </a:r>
            <a:endParaRPr/>
          </a:p>
          <a:p>
            <a:pPr indent="-311150" lvl="0" marL="457200" rtl="0" algn="l">
              <a:spcBef>
                <a:spcPts val="0"/>
              </a:spcBef>
              <a:spcAft>
                <a:spcPts val="0"/>
              </a:spcAft>
              <a:buSzPts val="1300"/>
              <a:buChar char="●"/>
            </a:pPr>
            <a:r>
              <a:rPr b="1" lang="it"/>
              <a:t>RAV, PTOF, PDM</a:t>
            </a:r>
            <a:r>
              <a:rPr lang="it"/>
              <a:t> - FRANCESCA LA GANGA</a:t>
            </a:r>
            <a:endParaRPr/>
          </a:p>
          <a:p>
            <a:pPr indent="-311150" lvl="0" marL="457200" rtl="0" algn="l">
              <a:spcBef>
                <a:spcPts val="0"/>
              </a:spcBef>
              <a:spcAft>
                <a:spcPts val="0"/>
              </a:spcAft>
              <a:buSzPts val="1300"/>
              <a:buChar char="●"/>
            </a:pPr>
            <a:r>
              <a:rPr b="1" lang="it"/>
              <a:t>CONTINUITÀ</a:t>
            </a:r>
            <a:r>
              <a:rPr lang="it"/>
              <a:t> - ALESSANDRA BENEDETTI (scuola infanzia e primaria), SILVIA CREMA (sc. secondaria)</a:t>
            </a:r>
            <a:endParaRPr/>
          </a:p>
          <a:p>
            <a:pPr indent="-311150" lvl="0" marL="457200" rtl="0" algn="l">
              <a:spcBef>
                <a:spcPts val="0"/>
              </a:spcBef>
              <a:spcAft>
                <a:spcPts val="0"/>
              </a:spcAft>
              <a:buSzPts val="1300"/>
              <a:buChar char="●"/>
            </a:pPr>
            <a:r>
              <a:rPr b="1" lang="it"/>
              <a:t>ORIENTAMENTO</a:t>
            </a:r>
            <a:r>
              <a:rPr lang="it"/>
              <a:t> - MELISSA ROSATI/LAURA RUSSO</a:t>
            </a:r>
            <a:endParaRPr/>
          </a:p>
          <a:p>
            <a:pPr indent="-311150" lvl="0" marL="457200" rtl="0" algn="l">
              <a:spcBef>
                <a:spcPts val="0"/>
              </a:spcBef>
              <a:spcAft>
                <a:spcPts val="0"/>
              </a:spcAft>
              <a:buSzPts val="1300"/>
              <a:buChar char="●"/>
            </a:pPr>
            <a:r>
              <a:rPr b="1" lang="it"/>
              <a:t>BENESSERE E CONTRASTO ALLA DISPERSIONE</a:t>
            </a:r>
            <a:r>
              <a:rPr lang="it"/>
              <a:t> - ELISABETTA BATTOCCHIA (sc. secondaria), AGNESE VRICELLA(scuola infanzia e primaria)</a:t>
            </a:r>
            <a:endParaRPr/>
          </a:p>
          <a:p>
            <a:pPr indent="-311150" lvl="0" marL="457200" rtl="0" algn="l">
              <a:spcBef>
                <a:spcPts val="0"/>
              </a:spcBef>
              <a:spcAft>
                <a:spcPts val="0"/>
              </a:spcAft>
              <a:buSzPts val="1300"/>
              <a:buChar char="●"/>
            </a:pPr>
            <a:r>
              <a:rPr b="1" lang="it"/>
              <a:t>CITTADINANZA, AMBIENTE, SALUTE</a:t>
            </a:r>
            <a:r>
              <a:rPr lang="it"/>
              <a:t> - ADELE PORCARO (scuola infanzia e primaria), SILVIA MERCIARI (sc. secondaria)</a:t>
            </a:r>
            <a:endParaRPr/>
          </a:p>
          <a:p>
            <a:pPr indent="0" lvl="0" marL="0" rtl="0" algn="l">
              <a:spcBef>
                <a:spcPts val="1200"/>
              </a:spcBef>
              <a:spcAft>
                <a:spcPts val="1200"/>
              </a:spcAft>
              <a:buNone/>
            </a:pPr>
            <a:r>
              <a:rPr lang="it"/>
              <a:t>* Le FS inclusione sono coadiuvate nella loro mansione dai </a:t>
            </a:r>
            <a:r>
              <a:rPr b="1" lang="it"/>
              <a:t>referenti di plesso per l’inclusione</a:t>
            </a:r>
            <a:r>
              <a:rPr lang="it"/>
              <a:t> : A. INCARNATO (sc. primaria Acri), T. BERNARDI (sc primaria Federzoni), S. MARINARO (sc. primaria Grosso)</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7"/>
          <p:cNvSpPr txBox="1"/>
          <p:nvPr>
            <p:ph type="title"/>
          </p:nvPr>
        </p:nvSpPr>
        <p:spPr>
          <a:xfrm>
            <a:off x="819150" y="845600"/>
            <a:ext cx="7505700" cy="5733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COMMISSIONI</a:t>
            </a:r>
            <a:endParaRPr/>
          </a:p>
        </p:txBody>
      </p:sp>
      <p:sp>
        <p:nvSpPr>
          <p:cNvPr id="154" name="Google Shape;154;p17"/>
          <p:cNvSpPr txBox="1"/>
          <p:nvPr>
            <p:ph idx="1" type="body"/>
          </p:nvPr>
        </p:nvSpPr>
        <p:spPr>
          <a:xfrm>
            <a:off x="819150" y="1470625"/>
            <a:ext cx="7505700" cy="2968200"/>
          </a:xfrm>
          <a:prstGeom prst="rect">
            <a:avLst/>
          </a:prstGeom>
        </p:spPr>
        <p:txBody>
          <a:bodyPr anchorCtr="0" anchor="t" bIns="91425" lIns="91425" spcFirstLastPara="1" rIns="91425" wrap="square" tIns="91425">
            <a:normAutofit fontScale="92500"/>
          </a:bodyPr>
          <a:lstStyle/>
          <a:p>
            <a:pPr indent="-304958" lvl="0" marL="457200" rtl="0" algn="l">
              <a:spcBef>
                <a:spcPts val="0"/>
              </a:spcBef>
              <a:spcAft>
                <a:spcPts val="0"/>
              </a:spcAft>
              <a:buSzPct val="100000"/>
              <a:buChar char="●"/>
            </a:pPr>
            <a:r>
              <a:rPr b="1" lang="it"/>
              <a:t>INTERCULTURA E ACCOGLIENZA ALUNNI STRANIER</a:t>
            </a:r>
            <a:r>
              <a:rPr lang="it"/>
              <a:t>I - FF SS, E. </a:t>
            </a:r>
            <a:r>
              <a:rPr lang="it"/>
              <a:t>GOTTARDI, C. SODA, B.TIMONCINI, F. CANGELOSI, G.BORESI</a:t>
            </a:r>
            <a:endParaRPr/>
          </a:p>
          <a:p>
            <a:pPr indent="-304958" lvl="0" marL="457200" rtl="0" algn="l">
              <a:spcBef>
                <a:spcPts val="0"/>
              </a:spcBef>
              <a:spcAft>
                <a:spcPts val="0"/>
              </a:spcAft>
              <a:buSzPct val="100000"/>
              <a:buChar char="●"/>
            </a:pPr>
            <a:r>
              <a:rPr b="1" lang="it"/>
              <a:t>RAV, PTOF, PDM</a:t>
            </a:r>
            <a:r>
              <a:rPr lang="it"/>
              <a:t> - FS, C. DALL’OCCA, L. GUIDORIZZI,  A. GIACOVELLI, E. DELLA ROVERE, E.PERACCHI</a:t>
            </a:r>
            <a:endParaRPr/>
          </a:p>
          <a:p>
            <a:pPr indent="-304958" lvl="0" marL="457200" rtl="0" algn="l">
              <a:spcBef>
                <a:spcPts val="0"/>
              </a:spcBef>
              <a:spcAft>
                <a:spcPts val="0"/>
              </a:spcAft>
              <a:buSzPct val="100000"/>
              <a:buChar char="●"/>
            </a:pPr>
            <a:r>
              <a:rPr b="1" lang="it"/>
              <a:t>CONTINUITÀ INFANZIA PRIMARIA</a:t>
            </a:r>
            <a:r>
              <a:rPr lang="it"/>
              <a:t> - FS, C. RUSSO, A.GOZZO, M. MASTROIANNI, C.CALELLO, M. ROVERSI</a:t>
            </a:r>
            <a:endParaRPr/>
          </a:p>
          <a:p>
            <a:pPr indent="-304958" lvl="0" marL="457200" rtl="0" algn="l">
              <a:spcBef>
                <a:spcPts val="0"/>
              </a:spcBef>
              <a:spcAft>
                <a:spcPts val="0"/>
              </a:spcAft>
              <a:buSzPct val="100000"/>
              <a:buChar char="●"/>
            </a:pPr>
            <a:r>
              <a:rPr b="1" lang="it"/>
              <a:t>CONTINUITÀ PRIMARIA SECONDARIA</a:t>
            </a:r>
            <a:r>
              <a:rPr lang="it"/>
              <a:t> - FS, R.LUCCHI, S.SOLDANO, G. LOPARCO, M. CORRENTI , L. SPADA </a:t>
            </a:r>
            <a:endParaRPr/>
          </a:p>
          <a:p>
            <a:pPr indent="-304958" lvl="0" marL="457200" rtl="0" algn="l">
              <a:spcBef>
                <a:spcPts val="0"/>
              </a:spcBef>
              <a:spcAft>
                <a:spcPts val="0"/>
              </a:spcAft>
              <a:buSzPct val="100000"/>
              <a:buChar char="●"/>
            </a:pPr>
            <a:r>
              <a:rPr b="1" lang="it"/>
              <a:t>ORIENTAMENTO</a:t>
            </a:r>
            <a:r>
              <a:rPr lang="it"/>
              <a:t> - FS, A.MOSCA</a:t>
            </a:r>
            <a:endParaRPr/>
          </a:p>
          <a:p>
            <a:pPr indent="-304958" lvl="0" marL="457200" rtl="0" algn="l">
              <a:spcBef>
                <a:spcPts val="0"/>
              </a:spcBef>
              <a:spcAft>
                <a:spcPts val="0"/>
              </a:spcAft>
              <a:buSzPct val="100000"/>
              <a:buChar char="●"/>
            </a:pPr>
            <a:r>
              <a:rPr b="1" lang="it"/>
              <a:t>BENESSERE E CONTRASTO ALLA DISPERSIONE</a:t>
            </a:r>
            <a:r>
              <a:rPr lang="it"/>
              <a:t> - FF SS, E. ROSSI, G. CUTONE, E. POLI, G. BRUCCOLERI, D. RUSSO </a:t>
            </a:r>
            <a:endParaRPr/>
          </a:p>
          <a:p>
            <a:pPr indent="-304958" lvl="0" marL="457200" rtl="0" algn="l">
              <a:spcBef>
                <a:spcPts val="0"/>
              </a:spcBef>
              <a:spcAft>
                <a:spcPts val="0"/>
              </a:spcAft>
              <a:buSzPct val="100000"/>
              <a:buChar char="●"/>
            </a:pPr>
            <a:r>
              <a:rPr b="1" lang="it"/>
              <a:t>CITTADINANZA, AMBIENTE, SALUTE</a:t>
            </a:r>
            <a:r>
              <a:rPr lang="it"/>
              <a:t> - FF SS,  B. PINI, D. PEDICINO, I.SERAFINO, S.AVAGLIANO, A. GIACOVELLI</a:t>
            </a:r>
            <a:endParaRPr/>
          </a:p>
          <a:p>
            <a:pPr indent="-304958" lvl="0" marL="457200" rtl="0" algn="l">
              <a:spcBef>
                <a:spcPts val="0"/>
              </a:spcBef>
              <a:spcAft>
                <a:spcPts val="0"/>
              </a:spcAft>
              <a:buSzPct val="100000"/>
              <a:buChar char="●"/>
            </a:pPr>
            <a:r>
              <a:rPr b="1" lang="it"/>
              <a:t>ACCOGLIENZA ALUNNI NAI</a:t>
            </a:r>
            <a:r>
              <a:rPr lang="it"/>
              <a:t> - FF. SS. INTERCULTURA</a:t>
            </a:r>
            <a:endParaRPr/>
          </a:p>
          <a:p>
            <a:pPr indent="-304958" lvl="0" marL="457200" rtl="0" algn="l">
              <a:spcBef>
                <a:spcPts val="0"/>
              </a:spcBef>
              <a:spcAft>
                <a:spcPts val="0"/>
              </a:spcAft>
              <a:buSzPct val="100000"/>
              <a:buChar char="●"/>
            </a:pPr>
            <a:r>
              <a:rPr b="1" lang="it"/>
              <a:t>FORMAZIONE CLASSI PRIMARIA E RACCOLTA INFORMAZIONI DI PASSAGGIO</a:t>
            </a:r>
            <a:r>
              <a:rPr lang="it"/>
              <a:t> - FF SS CONTINUITÀ,  FF SS INCLUSIONE, REFERENTI DI PLESSO, REFERENTI DI PLESSO INCLUSIONE, DOCENTI CLASSI QUINTE IN USCITA</a:t>
            </a:r>
            <a:endParaRPr/>
          </a:p>
          <a:p>
            <a:pPr indent="-304958" lvl="0" marL="457200" rtl="0" algn="l">
              <a:spcBef>
                <a:spcPts val="0"/>
              </a:spcBef>
              <a:spcAft>
                <a:spcPts val="0"/>
              </a:spcAft>
              <a:buSzPct val="100000"/>
              <a:buChar char="●"/>
            </a:pPr>
            <a:r>
              <a:rPr b="1" lang="it"/>
              <a:t>FORMAZIONE CLASSI SECONDARIA E RACCOLTA INFORMAZIONI DI PASSAGGIO</a:t>
            </a:r>
            <a:r>
              <a:rPr lang="it"/>
              <a:t> - FF SS CONTINUITÀ,  FF SS INCLUSIONE, REFERENTI DI PLESSO, R.CARUCCI, D. DE MORI, A. MOSCA, E.ROSSI</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8"/>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ANIMATORE DIGITALE</a:t>
            </a:r>
            <a:endParaRPr/>
          </a:p>
          <a:p>
            <a:pPr indent="0" lvl="0" marL="0" rtl="0" algn="ctr">
              <a:spcBef>
                <a:spcPts val="0"/>
              </a:spcBef>
              <a:spcAft>
                <a:spcPts val="0"/>
              </a:spcAft>
              <a:buNone/>
            </a:pPr>
            <a:r>
              <a:rPr lang="it" sz="2555">
                <a:solidFill>
                  <a:schemeClr val="dk2"/>
                </a:solidFill>
              </a:rPr>
              <a:t>DOCENTE CLAUDIA IAMUNDO*</a:t>
            </a:r>
            <a:endParaRPr sz="2555">
              <a:solidFill>
                <a:schemeClr val="dk2"/>
              </a:solidFill>
            </a:endParaRPr>
          </a:p>
        </p:txBody>
      </p:sp>
      <p:sp>
        <p:nvSpPr>
          <p:cNvPr id="160" name="Google Shape;160;p18"/>
          <p:cNvSpPr txBox="1"/>
          <p:nvPr>
            <p:ph idx="1" type="body"/>
          </p:nvPr>
        </p:nvSpPr>
        <p:spPr>
          <a:xfrm>
            <a:off x="819150" y="1800200"/>
            <a:ext cx="7653900" cy="28692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it" sz="1442"/>
              <a:t>COMPITI DELL’ANIMATORE DIGITALE:</a:t>
            </a:r>
            <a:endParaRPr sz="1442"/>
          </a:p>
          <a:p>
            <a:pPr indent="-299606" lvl="0" marL="457200" rtl="0" algn="l">
              <a:spcBef>
                <a:spcPts val="1200"/>
              </a:spcBef>
              <a:spcAft>
                <a:spcPts val="0"/>
              </a:spcAft>
              <a:buSzPct val="100000"/>
              <a:buChar char="●"/>
            </a:pPr>
            <a:r>
              <a:rPr lang="it" sz="1442"/>
              <a:t>favorire il processo di digitalizzazione dell'Istituto</a:t>
            </a:r>
            <a:endParaRPr sz="1442"/>
          </a:p>
          <a:p>
            <a:pPr indent="-299606" lvl="0" marL="457200" rtl="0" algn="l">
              <a:spcBef>
                <a:spcPts val="0"/>
              </a:spcBef>
              <a:spcAft>
                <a:spcPts val="0"/>
              </a:spcAft>
              <a:buSzPct val="100000"/>
              <a:buChar char="●"/>
            </a:pPr>
            <a:r>
              <a:rPr lang="it" sz="1442"/>
              <a:t>coordinare e favorire la realizzazione di una cultura digitale condivisa</a:t>
            </a:r>
            <a:endParaRPr sz="1442"/>
          </a:p>
          <a:p>
            <a:pPr indent="-299606" lvl="0" marL="457200" rtl="0" algn="l">
              <a:spcBef>
                <a:spcPts val="0"/>
              </a:spcBef>
              <a:spcAft>
                <a:spcPts val="0"/>
              </a:spcAft>
              <a:buSzPct val="100000"/>
              <a:buChar char="●"/>
            </a:pPr>
            <a:r>
              <a:rPr lang="it" sz="1442"/>
              <a:t>supportare i docenti per l'uso delle nuove tecnologie </a:t>
            </a:r>
            <a:endParaRPr sz="1442"/>
          </a:p>
          <a:p>
            <a:pPr indent="-299606" lvl="0" marL="457200" rtl="0" algn="l">
              <a:spcBef>
                <a:spcPts val="0"/>
              </a:spcBef>
              <a:spcAft>
                <a:spcPts val="0"/>
              </a:spcAft>
              <a:buSzPct val="100000"/>
              <a:buChar char="●"/>
            </a:pPr>
            <a:r>
              <a:rPr lang="it" sz="1442"/>
              <a:t>coordinare il lavoro di assistenza svolta dal tecnico esterno</a:t>
            </a:r>
            <a:endParaRPr sz="1442"/>
          </a:p>
          <a:p>
            <a:pPr indent="-299606" lvl="0" marL="457200" rtl="0" algn="l">
              <a:spcBef>
                <a:spcPts val="0"/>
              </a:spcBef>
              <a:spcAft>
                <a:spcPts val="0"/>
              </a:spcAft>
              <a:buSzPct val="100000"/>
              <a:buChar char="●"/>
            </a:pPr>
            <a:r>
              <a:rPr lang="it" sz="1442"/>
              <a:t>gestire l'account istituzionale @ic5.istruzioneer.it</a:t>
            </a:r>
            <a:endParaRPr sz="1442"/>
          </a:p>
          <a:p>
            <a:pPr indent="0" lvl="0" marL="0" rtl="0" algn="l">
              <a:spcBef>
                <a:spcPts val="1200"/>
              </a:spcBef>
              <a:spcAft>
                <a:spcPts val="0"/>
              </a:spcAft>
              <a:buNone/>
            </a:pPr>
            <a:r>
              <a:rPr b="1" lang="it" sz="1442"/>
              <a:t>*</a:t>
            </a:r>
            <a:r>
              <a:rPr lang="it" sz="1442"/>
              <a:t>L’animatore digitale è coadiuvato nello svolgimento delle sue mansioni dai </a:t>
            </a:r>
            <a:r>
              <a:rPr b="1" lang="it" sz="1442"/>
              <a:t>referenti multimediali di plesso</a:t>
            </a:r>
            <a:r>
              <a:rPr lang="it" sz="1442"/>
              <a:t>:</a:t>
            </a:r>
            <a:endParaRPr sz="1442"/>
          </a:p>
          <a:p>
            <a:pPr indent="0" lvl="0" marL="0" rtl="0" algn="ctr">
              <a:spcBef>
                <a:spcPts val="1200"/>
              </a:spcBef>
              <a:spcAft>
                <a:spcPts val="0"/>
              </a:spcAft>
              <a:buNone/>
            </a:pPr>
            <a:r>
              <a:rPr lang="it" sz="1442"/>
              <a:t>M.CORRENTI (sc. Grosso), E. PERACCHI (sc. Federzoni), G. PERUZZI(sc. Testoni), D. SURRUSCA (sc. Acri)</a:t>
            </a:r>
            <a:endParaRPr sz="1442"/>
          </a:p>
          <a:p>
            <a:pPr indent="0" lvl="0" marL="0" rtl="0" algn="ctr">
              <a:spcBef>
                <a:spcPts val="1200"/>
              </a:spcBef>
              <a:spcAft>
                <a:spcPts val="0"/>
              </a:spcAft>
              <a:buNone/>
            </a:pPr>
            <a:r>
              <a:rPr lang="it" sz="1442"/>
              <a:t>TEAM DIGITALE (C. A. CARISDEO, R. LUCCHI)</a:t>
            </a:r>
            <a:endParaRPr sz="1442"/>
          </a:p>
          <a:p>
            <a:pPr indent="0" lvl="0" marL="0" rtl="0" algn="ctr">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9"/>
          <p:cNvSpPr txBox="1"/>
          <p:nvPr>
            <p:ph type="title"/>
          </p:nvPr>
        </p:nvSpPr>
        <p:spPr>
          <a:xfrm>
            <a:off x="819150" y="845600"/>
            <a:ext cx="7505700" cy="5511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it"/>
              <a:t>REFERENTI</a:t>
            </a:r>
            <a:endParaRPr/>
          </a:p>
        </p:txBody>
      </p:sp>
      <p:sp>
        <p:nvSpPr>
          <p:cNvPr id="166" name="Google Shape;166;p19"/>
          <p:cNvSpPr txBox="1"/>
          <p:nvPr>
            <p:ph idx="1" type="body"/>
          </p:nvPr>
        </p:nvSpPr>
        <p:spPr>
          <a:xfrm>
            <a:off x="782200" y="1529900"/>
            <a:ext cx="7505700" cy="2579100"/>
          </a:xfrm>
          <a:prstGeom prst="rect">
            <a:avLst/>
          </a:prstGeom>
        </p:spPr>
        <p:txBody>
          <a:bodyPr anchorCtr="0" anchor="t" bIns="91425" lIns="91425" spcFirstLastPara="1" rIns="91425" wrap="square" tIns="91425">
            <a:normAutofit fontScale="77500" lnSpcReduction="20000"/>
          </a:bodyPr>
          <a:lstStyle/>
          <a:p>
            <a:pPr indent="-292576" lvl="0" marL="457200" rtl="0" algn="l">
              <a:spcBef>
                <a:spcPts val="0"/>
              </a:spcBef>
              <a:spcAft>
                <a:spcPts val="0"/>
              </a:spcAft>
              <a:buSzPct val="100000"/>
              <a:buChar char="●"/>
            </a:pPr>
            <a:r>
              <a:rPr b="1" lang="it"/>
              <a:t>ATTIVITÀ SPORTIVA SCUOLA PRIMARIA</a:t>
            </a:r>
            <a:r>
              <a:rPr lang="it"/>
              <a:t> -  A. </a:t>
            </a:r>
            <a:r>
              <a:rPr lang="it"/>
              <a:t>RUSSO</a:t>
            </a:r>
            <a:r>
              <a:rPr lang="it"/>
              <a:t>(sc. Acri), D. </a:t>
            </a:r>
            <a:r>
              <a:rPr lang="it"/>
              <a:t>RUSSO</a:t>
            </a:r>
            <a:r>
              <a:rPr lang="it"/>
              <a:t> (sc.Federzoni), F. BIFARELLA (sc. Grosso)</a:t>
            </a:r>
            <a:endParaRPr/>
          </a:p>
          <a:p>
            <a:pPr indent="-292576" lvl="0" marL="457200" rtl="0" algn="l">
              <a:spcBef>
                <a:spcPts val="0"/>
              </a:spcBef>
              <a:spcAft>
                <a:spcPts val="0"/>
              </a:spcAft>
              <a:buSzPct val="100000"/>
              <a:buChar char="●"/>
            </a:pPr>
            <a:r>
              <a:rPr b="1" lang="it"/>
              <a:t>ATTIVITÀ SPORTIVA SCUOLA SECONDARIA</a:t>
            </a:r>
            <a:r>
              <a:rPr lang="it"/>
              <a:t> - A. FORLEO, S. MERCIARI</a:t>
            </a:r>
            <a:endParaRPr/>
          </a:p>
          <a:p>
            <a:pPr indent="-292576" lvl="0" marL="457200" rtl="0" algn="l">
              <a:spcBef>
                <a:spcPts val="0"/>
              </a:spcBef>
              <a:spcAft>
                <a:spcPts val="0"/>
              </a:spcAft>
              <a:buSzPct val="100000"/>
              <a:buChar char="●"/>
            </a:pPr>
            <a:r>
              <a:rPr b="1" lang="it"/>
              <a:t>TUTOR TIROCINANTI E PCTO </a:t>
            </a:r>
            <a:r>
              <a:rPr lang="it"/>
              <a:t>-</a:t>
            </a:r>
            <a:r>
              <a:rPr b="1" lang="it"/>
              <a:t> </a:t>
            </a:r>
            <a:r>
              <a:rPr lang="it"/>
              <a:t>E. POLI</a:t>
            </a:r>
            <a:endParaRPr/>
          </a:p>
          <a:p>
            <a:pPr indent="-292576" lvl="0" marL="457200" rtl="0" algn="l">
              <a:spcBef>
                <a:spcPts val="0"/>
              </a:spcBef>
              <a:spcAft>
                <a:spcPts val="0"/>
              </a:spcAft>
              <a:buSzPct val="100000"/>
              <a:buChar char="●"/>
            </a:pPr>
            <a:r>
              <a:rPr b="1" lang="it"/>
              <a:t>ORARIO SCUOLA SECONDARIA</a:t>
            </a:r>
            <a:r>
              <a:rPr lang="it"/>
              <a:t> - G. SIRIGNANO, M.T. POMPONIO, R.TORTELLA, </a:t>
            </a:r>
            <a:endParaRPr/>
          </a:p>
          <a:p>
            <a:pPr indent="-292576" lvl="0" marL="457200" rtl="0" algn="l">
              <a:spcBef>
                <a:spcPts val="0"/>
              </a:spcBef>
              <a:spcAft>
                <a:spcPts val="0"/>
              </a:spcAft>
              <a:buSzPct val="100000"/>
              <a:buChar char="●"/>
            </a:pPr>
            <a:r>
              <a:rPr b="1" lang="it"/>
              <a:t>ALUNNI CON DSA</a:t>
            </a:r>
            <a:r>
              <a:rPr lang="it"/>
              <a:t> - V. PAGANI (sc. primaria), M.T. POMPONIO (sc. secondaria)</a:t>
            </a:r>
            <a:endParaRPr/>
          </a:p>
          <a:p>
            <a:pPr indent="-292576" lvl="0" marL="457200" rtl="0" algn="l">
              <a:spcBef>
                <a:spcPts val="0"/>
              </a:spcBef>
              <a:spcAft>
                <a:spcPts val="0"/>
              </a:spcAft>
              <a:buSzPct val="100000"/>
              <a:buChar char="●"/>
            </a:pPr>
            <a:r>
              <a:rPr b="1" lang="it"/>
              <a:t>REGISTRO ELETTRONICO</a:t>
            </a:r>
            <a:r>
              <a:rPr lang="it"/>
              <a:t> - E. CAMERAN (sc. primaria), G. SIRIGNANO (sc. secondaria)</a:t>
            </a:r>
            <a:endParaRPr/>
          </a:p>
          <a:p>
            <a:pPr indent="-292576" lvl="0" marL="457200" rtl="0" algn="l">
              <a:spcBef>
                <a:spcPts val="0"/>
              </a:spcBef>
              <a:spcAft>
                <a:spcPts val="0"/>
              </a:spcAft>
              <a:buSzPct val="100000"/>
              <a:buChar char="●"/>
            </a:pPr>
            <a:r>
              <a:rPr b="1" lang="it"/>
              <a:t>VALUTAZIONE E INVALSI</a:t>
            </a:r>
            <a:r>
              <a:rPr lang="it"/>
              <a:t> - R. LUCCHI</a:t>
            </a:r>
            <a:endParaRPr/>
          </a:p>
          <a:p>
            <a:pPr indent="-292576" lvl="0" marL="457200" rtl="0" algn="l">
              <a:spcBef>
                <a:spcPts val="0"/>
              </a:spcBef>
              <a:spcAft>
                <a:spcPts val="0"/>
              </a:spcAft>
              <a:buSzPct val="100000"/>
              <a:buChar char="●"/>
            </a:pPr>
            <a:r>
              <a:rPr b="1" lang="it"/>
              <a:t>MULTIMEDIALI DI PLESSO</a:t>
            </a:r>
            <a:r>
              <a:rPr lang="it"/>
              <a:t>: M. CORRENTI (sc. Grosso), E. PERACCHI (sc. Federzoni), G. PERUZZI (sc. Testoni), D. SURRUSCA (sc. Acri)</a:t>
            </a:r>
            <a:endParaRPr/>
          </a:p>
          <a:p>
            <a:pPr indent="-292576" lvl="0" marL="457200" rtl="0" algn="l">
              <a:spcBef>
                <a:spcPts val="0"/>
              </a:spcBef>
              <a:spcAft>
                <a:spcPts val="0"/>
              </a:spcAft>
              <a:buSzPct val="100000"/>
              <a:buChar char="●"/>
            </a:pPr>
            <a:r>
              <a:rPr b="1" lang="it"/>
              <a:t>BIBLIOTECA</a:t>
            </a:r>
            <a:r>
              <a:rPr lang="it"/>
              <a:t> - C.A. CARISDEO (sc. Testoni), E. PERACCHI (sc. Federzoni), V.PAGANI(sc. Grosso), A. ODDO (sc. Acri)</a:t>
            </a:r>
            <a:endParaRPr/>
          </a:p>
          <a:p>
            <a:pPr indent="-292576" lvl="0" marL="457200" rtl="0" algn="l">
              <a:spcBef>
                <a:spcPts val="0"/>
              </a:spcBef>
              <a:spcAft>
                <a:spcPts val="0"/>
              </a:spcAft>
              <a:buSzPct val="100000"/>
              <a:buChar char="●"/>
            </a:pPr>
            <a:r>
              <a:rPr b="1" lang="it"/>
              <a:t>SITO WEB DI ISTITUTO</a:t>
            </a:r>
            <a:r>
              <a:rPr lang="it"/>
              <a:t> - C.A. CARISDEO</a:t>
            </a:r>
            <a:endParaRPr/>
          </a:p>
          <a:p>
            <a:pPr indent="-292576" lvl="0" marL="457200" rtl="0" algn="l">
              <a:spcBef>
                <a:spcPts val="0"/>
              </a:spcBef>
              <a:spcAft>
                <a:spcPts val="0"/>
              </a:spcAft>
              <a:buSzPct val="100000"/>
              <a:buChar char="●"/>
            </a:pPr>
            <a:r>
              <a:rPr b="1" lang="it"/>
              <a:t>CERTIFICAZIONI LINGUISTICHE</a:t>
            </a:r>
            <a:r>
              <a:rPr lang="it"/>
              <a:t> - C. DALL’OCCA, L. RUSSO</a:t>
            </a:r>
            <a:endParaRPr/>
          </a:p>
          <a:p>
            <a:pPr indent="-292576" lvl="0" marL="457200" rtl="0" algn="l">
              <a:spcBef>
                <a:spcPts val="0"/>
              </a:spcBef>
              <a:spcAft>
                <a:spcPts val="0"/>
              </a:spcAft>
              <a:buSzPct val="100000"/>
              <a:buChar char="●"/>
            </a:pPr>
            <a:r>
              <a:rPr b="1" lang="it"/>
              <a:t>PROGETTI ERASMUS</a:t>
            </a:r>
            <a:r>
              <a:rPr lang="it"/>
              <a:t> - S. CREMA, L.RUSSO</a:t>
            </a:r>
            <a:endParaRPr/>
          </a:p>
          <a:p>
            <a:pPr indent="-292576" lvl="0" marL="457200" rtl="0" algn="l">
              <a:spcBef>
                <a:spcPts val="0"/>
              </a:spcBef>
              <a:spcAft>
                <a:spcPts val="0"/>
              </a:spcAft>
              <a:buSzPct val="100000"/>
              <a:buChar char="●"/>
            </a:pPr>
            <a:r>
              <a:rPr b="1" lang="it"/>
              <a:t>EDUCAZIONE STRADALE E MOBILITÀ SOSTENIBILE</a:t>
            </a:r>
            <a:r>
              <a:rPr lang="it"/>
              <a:t> - G. BRUCCOLERI</a:t>
            </a:r>
            <a:endParaRPr/>
          </a:p>
          <a:p>
            <a:pPr indent="-292576" lvl="0" marL="457200" rtl="0" algn="l">
              <a:spcBef>
                <a:spcPts val="0"/>
              </a:spcBef>
              <a:spcAft>
                <a:spcPts val="0"/>
              </a:spcAft>
              <a:buSzPct val="100000"/>
              <a:buChar char="●"/>
            </a:pPr>
            <a:r>
              <a:rPr b="1" lang="it"/>
              <a:t>COMODATO D’USO LIBRI DI TESTO SCUOLA SECONDARIA</a:t>
            </a:r>
            <a:r>
              <a:rPr lang="it"/>
              <a:t> - C.A. CARISDEO</a:t>
            </a:r>
            <a:endParaRPr/>
          </a:p>
          <a:p>
            <a:pPr indent="-292576" lvl="0" marL="457200" rtl="0" algn="l">
              <a:spcBef>
                <a:spcPts val="0"/>
              </a:spcBef>
              <a:spcAft>
                <a:spcPts val="0"/>
              </a:spcAft>
              <a:buSzPct val="100000"/>
              <a:buChar char="●"/>
            </a:pPr>
            <a:r>
              <a:rPr b="1" lang="it"/>
              <a:t>ROM, SINTI E CAMINANTI</a:t>
            </a:r>
            <a:r>
              <a:rPr lang="it"/>
              <a:t> - I. SERAFINO</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0"/>
          <p:cNvSpPr txBox="1"/>
          <p:nvPr>
            <p:ph type="title"/>
          </p:nvPr>
        </p:nvSpPr>
        <p:spPr>
          <a:xfrm>
            <a:off x="911500" y="623900"/>
            <a:ext cx="7505700" cy="440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it" sz="2100"/>
              <a:t>COORDINATORI CLASSI PARALLELE SCUOLA PRIMARIA</a:t>
            </a:r>
            <a:endParaRPr sz="2100"/>
          </a:p>
        </p:txBody>
      </p:sp>
      <p:sp>
        <p:nvSpPr>
          <p:cNvPr id="172" name="Google Shape;172;p20"/>
          <p:cNvSpPr txBox="1"/>
          <p:nvPr>
            <p:ph idx="1" type="body"/>
          </p:nvPr>
        </p:nvSpPr>
        <p:spPr>
          <a:xfrm>
            <a:off x="679900" y="1369950"/>
            <a:ext cx="7737300" cy="34041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285750" lvl="0" marL="457200" rtl="0" algn="l">
              <a:lnSpc>
                <a:spcPct val="137500"/>
              </a:lnSpc>
              <a:spcBef>
                <a:spcPts val="1200"/>
              </a:spcBef>
              <a:spcAft>
                <a:spcPts val="0"/>
              </a:spcAft>
              <a:buClr>
                <a:srgbClr val="001D35"/>
              </a:buClr>
              <a:buSzPts val="900"/>
              <a:buFont typeface="Calibri"/>
              <a:buChar char="●"/>
            </a:pPr>
            <a:r>
              <a:rPr lang="it" sz="900">
                <a:solidFill>
                  <a:srgbClr val="001D35"/>
                </a:solidFill>
                <a:highlight>
                  <a:srgbClr val="FFFFFF"/>
                </a:highlight>
              </a:rPr>
              <a:t>Coordina i lavori del team docenti per le classi parallele, promuovendo la collaborazione e la condivisione di obiettivi e metodologie</a:t>
            </a:r>
            <a:endParaRPr sz="900">
              <a:solidFill>
                <a:srgbClr val="001D35"/>
              </a:solidFill>
              <a:highlight>
                <a:srgbClr val="FFFFFF"/>
              </a:highlight>
            </a:endParaRPr>
          </a:p>
          <a:p>
            <a:pPr indent="-285750" lvl="0" marL="457200" rtl="0" algn="l">
              <a:lnSpc>
                <a:spcPct val="137500"/>
              </a:lnSpc>
              <a:spcBef>
                <a:spcPts val="0"/>
              </a:spcBef>
              <a:spcAft>
                <a:spcPts val="0"/>
              </a:spcAft>
              <a:buClr>
                <a:srgbClr val="001D35"/>
              </a:buClr>
              <a:buSzPts val="900"/>
              <a:buFont typeface="Arial"/>
              <a:buChar char="●"/>
            </a:pPr>
            <a:r>
              <a:rPr lang="it" sz="900">
                <a:solidFill>
                  <a:srgbClr val="001D35"/>
                </a:solidFill>
                <a:highlight>
                  <a:srgbClr val="FFFFFF"/>
                </a:highlight>
              </a:rPr>
              <a:t>Elabora il verbale dei lavori</a:t>
            </a:r>
            <a:endParaRPr sz="900">
              <a:solidFill>
                <a:srgbClr val="001D35"/>
              </a:solidFill>
              <a:highlight>
                <a:srgbClr val="FFFFFF"/>
              </a:highlight>
            </a:endParaRPr>
          </a:p>
          <a:p>
            <a:pPr indent="-285750" lvl="0" marL="457200" rtl="0" algn="l">
              <a:lnSpc>
                <a:spcPct val="137500"/>
              </a:lnSpc>
              <a:spcBef>
                <a:spcPts val="0"/>
              </a:spcBef>
              <a:spcAft>
                <a:spcPts val="0"/>
              </a:spcAft>
              <a:buClr>
                <a:srgbClr val="001D35"/>
              </a:buClr>
              <a:buSzPts val="900"/>
              <a:buFont typeface="Arial"/>
              <a:buChar char="●"/>
            </a:pPr>
            <a:r>
              <a:rPr lang="it" sz="900">
                <a:solidFill>
                  <a:srgbClr val="001D35"/>
                </a:solidFill>
                <a:highlight>
                  <a:srgbClr val="FFFFFF"/>
                </a:highlight>
              </a:rPr>
              <a:t>Predispone la programmazione dell’anno scolastico stabilita nel corso dell’assemblea e la invia </a:t>
            </a:r>
            <a:r>
              <a:rPr lang="it" sz="900">
                <a:solidFill>
                  <a:srgbClr val="001D35"/>
                </a:solidFill>
                <a:highlight>
                  <a:srgbClr val="FFFFFF"/>
                </a:highlight>
              </a:rPr>
              <a:t>ai</a:t>
            </a:r>
            <a:r>
              <a:rPr lang="it" sz="900">
                <a:solidFill>
                  <a:srgbClr val="001D35"/>
                </a:solidFill>
                <a:highlight>
                  <a:srgbClr val="FFFFFF"/>
                </a:highlight>
              </a:rPr>
              <a:t> docenti </a:t>
            </a:r>
            <a:endParaRPr sz="900">
              <a:solidFill>
                <a:srgbClr val="001D35"/>
              </a:solidFill>
              <a:highlight>
                <a:srgbClr val="FFFFFF"/>
              </a:highlight>
            </a:endParaRPr>
          </a:p>
          <a:p>
            <a:pPr indent="-285750" lvl="0" marL="457200" rtl="0" algn="l">
              <a:lnSpc>
                <a:spcPct val="137500"/>
              </a:lnSpc>
              <a:spcBef>
                <a:spcPts val="0"/>
              </a:spcBef>
              <a:spcAft>
                <a:spcPts val="0"/>
              </a:spcAft>
              <a:buClr>
                <a:srgbClr val="001D35"/>
              </a:buClr>
              <a:buSzPts val="900"/>
              <a:buFont typeface="Arial"/>
              <a:buChar char="●"/>
            </a:pPr>
            <a:r>
              <a:rPr lang="it" sz="900">
                <a:solidFill>
                  <a:srgbClr val="001D35"/>
                </a:solidFill>
                <a:highlight>
                  <a:srgbClr val="FFFFFF"/>
                </a:highlight>
              </a:rPr>
              <a:t>Presenta al Dirigente Scolastico </a:t>
            </a:r>
            <a:r>
              <a:rPr lang="it" sz="900">
                <a:solidFill>
                  <a:srgbClr val="001D35"/>
                </a:solidFill>
                <a:highlight>
                  <a:srgbClr val="FFFFFF"/>
                </a:highlight>
              </a:rPr>
              <a:t>e agli</a:t>
            </a:r>
            <a:r>
              <a:rPr lang="it" sz="900">
                <a:solidFill>
                  <a:srgbClr val="001D35"/>
                </a:solidFill>
                <a:highlight>
                  <a:srgbClr val="FFFFFF"/>
                </a:highlight>
              </a:rPr>
              <a:t> Organi Collegiali eventuali proposte didattiche</a:t>
            </a:r>
            <a:endParaRPr sz="900">
              <a:solidFill>
                <a:srgbClr val="001D35"/>
              </a:solidFill>
              <a:highlight>
                <a:srgbClr val="FFFFFF"/>
              </a:highlight>
            </a:endParaRPr>
          </a:p>
          <a:p>
            <a:pPr indent="0" lvl="0" marL="0" rtl="0" algn="l">
              <a:spcBef>
                <a:spcPts val="2100"/>
              </a:spcBef>
              <a:spcAft>
                <a:spcPts val="1200"/>
              </a:spcAft>
              <a:buNone/>
            </a:pPr>
            <a:r>
              <a:t/>
            </a:r>
            <a:endParaRPr/>
          </a:p>
        </p:txBody>
      </p:sp>
      <p:graphicFrame>
        <p:nvGraphicFramePr>
          <p:cNvPr id="173" name="Google Shape;173;p20"/>
          <p:cNvGraphicFramePr/>
          <p:nvPr/>
        </p:nvGraphicFramePr>
        <p:xfrm>
          <a:off x="1906100" y="1369950"/>
          <a:ext cx="3000000" cy="3000000"/>
        </p:xfrm>
        <a:graphic>
          <a:graphicData uri="http://schemas.openxmlformats.org/drawingml/2006/table">
            <a:tbl>
              <a:tblPr>
                <a:noFill/>
                <a:tableStyleId>{A50BB773-52D3-4F25-AD85-833F8D7EB131}</a:tableStyleId>
              </a:tblPr>
              <a:tblGrid>
                <a:gridCol w="2413000"/>
                <a:gridCol w="2413000"/>
              </a:tblGrid>
              <a:tr h="396200">
                <a:tc>
                  <a:txBody>
                    <a:bodyPr/>
                    <a:lstStyle/>
                    <a:p>
                      <a:pPr indent="0" lvl="0" marL="0" rtl="0" algn="l">
                        <a:spcBef>
                          <a:spcPts val="0"/>
                        </a:spcBef>
                        <a:spcAft>
                          <a:spcPts val="0"/>
                        </a:spcAft>
                        <a:buNone/>
                      </a:pPr>
                      <a:r>
                        <a:rPr lang="it"/>
                        <a:t>CLASSE PRIMA</a:t>
                      </a:r>
                      <a:endParaRPr/>
                    </a:p>
                  </a:txBody>
                  <a:tcPr marT="91425" marB="91425" marR="91425" marL="91425"/>
                </a:tc>
                <a:tc>
                  <a:txBody>
                    <a:bodyPr/>
                    <a:lstStyle/>
                    <a:p>
                      <a:pPr indent="0" lvl="0" marL="0" rtl="0" algn="l">
                        <a:spcBef>
                          <a:spcPts val="0"/>
                        </a:spcBef>
                        <a:spcAft>
                          <a:spcPts val="0"/>
                        </a:spcAft>
                        <a:buNone/>
                      </a:pPr>
                      <a:r>
                        <a:rPr lang="it"/>
                        <a:t>C.RUSSO</a:t>
                      </a:r>
                      <a:endParaRPr/>
                    </a:p>
                  </a:txBody>
                  <a:tcPr marT="91425" marB="91425" marR="91425" marL="91425"/>
                </a:tc>
              </a:tr>
              <a:tr h="381425">
                <a:tc>
                  <a:txBody>
                    <a:bodyPr/>
                    <a:lstStyle/>
                    <a:p>
                      <a:pPr indent="0" lvl="0" marL="0" rtl="0" algn="l">
                        <a:spcBef>
                          <a:spcPts val="0"/>
                        </a:spcBef>
                        <a:spcAft>
                          <a:spcPts val="0"/>
                        </a:spcAft>
                        <a:buNone/>
                      </a:pPr>
                      <a:r>
                        <a:rPr lang="it"/>
                        <a:t>CLASSE SECONDA</a:t>
                      </a:r>
                      <a:endParaRPr/>
                    </a:p>
                  </a:txBody>
                  <a:tcPr marT="91425" marB="91425" marR="91425" marL="91425"/>
                </a:tc>
                <a:tc>
                  <a:txBody>
                    <a:bodyPr/>
                    <a:lstStyle/>
                    <a:p>
                      <a:pPr indent="0" lvl="0" marL="0" rtl="0" algn="l">
                        <a:spcBef>
                          <a:spcPts val="0"/>
                        </a:spcBef>
                        <a:spcAft>
                          <a:spcPts val="0"/>
                        </a:spcAft>
                        <a:buNone/>
                      </a:pPr>
                      <a:r>
                        <a:rPr lang="it"/>
                        <a:t>A.ODDO</a:t>
                      </a:r>
                      <a:endParaRPr/>
                    </a:p>
                  </a:txBody>
                  <a:tcPr marT="91425" marB="91425" marR="91425" marL="91425"/>
                </a:tc>
              </a:tr>
              <a:tr h="381425">
                <a:tc>
                  <a:txBody>
                    <a:bodyPr/>
                    <a:lstStyle/>
                    <a:p>
                      <a:pPr indent="0" lvl="0" marL="0" rtl="0" algn="l">
                        <a:spcBef>
                          <a:spcPts val="0"/>
                        </a:spcBef>
                        <a:spcAft>
                          <a:spcPts val="0"/>
                        </a:spcAft>
                        <a:buNone/>
                      </a:pPr>
                      <a:r>
                        <a:rPr lang="it"/>
                        <a:t>CLASSE TERZA</a:t>
                      </a:r>
                      <a:endParaRPr/>
                    </a:p>
                  </a:txBody>
                  <a:tcPr marT="91425" marB="91425" marR="91425" marL="91425"/>
                </a:tc>
                <a:tc>
                  <a:txBody>
                    <a:bodyPr/>
                    <a:lstStyle/>
                    <a:p>
                      <a:pPr indent="0" lvl="0" marL="0" rtl="0" algn="l">
                        <a:spcBef>
                          <a:spcPts val="0"/>
                        </a:spcBef>
                        <a:spcAft>
                          <a:spcPts val="0"/>
                        </a:spcAft>
                        <a:buNone/>
                      </a:pPr>
                      <a:r>
                        <a:rPr lang="it"/>
                        <a:t>D. PEDICINO</a:t>
                      </a:r>
                      <a:endParaRPr/>
                    </a:p>
                  </a:txBody>
                  <a:tcPr marT="91425" marB="91425" marR="91425" marL="91425"/>
                </a:tc>
              </a:tr>
              <a:tr h="381425">
                <a:tc>
                  <a:txBody>
                    <a:bodyPr/>
                    <a:lstStyle/>
                    <a:p>
                      <a:pPr indent="0" lvl="0" marL="0" rtl="0" algn="l">
                        <a:spcBef>
                          <a:spcPts val="0"/>
                        </a:spcBef>
                        <a:spcAft>
                          <a:spcPts val="0"/>
                        </a:spcAft>
                        <a:buNone/>
                      </a:pPr>
                      <a:r>
                        <a:rPr lang="it"/>
                        <a:t>CLASSE QUARTA</a:t>
                      </a:r>
                      <a:endParaRPr/>
                    </a:p>
                  </a:txBody>
                  <a:tcPr marT="91425" marB="91425" marR="91425" marL="91425"/>
                </a:tc>
                <a:tc>
                  <a:txBody>
                    <a:bodyPr/>
                    <a:lstStyle/>
                    <a:p>
                      <a:pPr indent="0" lvl="0" marL="0" rtl="0" algn="l">
                        <a:spcBef>
                          <a:spcPts val="0"/>
                        </a:spcBef>
                        <a:spcAft>
                          <a:spcPts val="0"/>
                        </a:spcAft>
                        <a:buNone/>
                      </a:pPr>
                      <a:r>
                        <a:rPr lang="it"/>
                        <a:t>B.TIMONCINI</a:t>
                      </a:r>
                      <a:endParaRPr/>
                    </a:p>
                  </a:txBody>
                  <a:tcPr marT="91425" marB="91425" marR="91425" marL="91425"/>
                </a:tc>
              </a:tr>
              <a:tr h="381425">
                <a:tc>
                  <a:txBody>
                    <a:bodyPr/>
                    <a:lstStyle/>
                    <a:p>
                      <a:pPr indent="0" lvl="0" marL="0" rtl="0" algn="l">
                        <a:spcBef>
                          <a:spcPts val="0"/>
                        </a:spcBef>
                        <a:spcAft>
                          <a:spcPts val="0"/>
                        </a:spcAft>
                        <a:buNone/>
                      </a:pPr>
                      <a:r>
                        <a:rPr lang="it"/>
                        <a:t>CLASSE QUINTA</a:t>
                      </a:r>
                      <a:endParaRPr/>
                    </a:p>
                  </a:txBody>
                  <a:tcPr marT="91425" marB="91425" marR="91425" marL="91425"/>
                </a:tc>
                <a:tc>
                  <a:txBody>
                    <a:bodyPr/>
                    <a:lstStyle/>
                    <a:p>
                      <a:pPr indent="0" lvl="0" marL="0" rtl="0" algn="l">
                        <a:spcBef>
                          <a:spcPts val="0"/>
                        </a:spcBef>
                        <a:spcAft>
                          <a:spcPts val="0"/>
                        </a:spcAft>
                        <a:buNone/>
                      </a:pPr>
                      <a:r>
                        <a:rPr lang="it"/>
                        <a:t>A.VRICELLA</a:t>
                      </a:r>
                      <a:endParaRPr/>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1"/>
          <p:cNvSpPr txBox="1"/>
          <p:nvPr>
            <p:ph type="title"/>
          </p:nvPr>
        </p:nvSpPr>
        <p:spPr>
          <a:xfrm>
            <a:off x="1151700" y="709450"/>
            <a:ext cx="7505700" cy="731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it" sz="2400"/>
              <a:t>COORDINATORI DI CLASSE SCUOLA SECONDARIA</a:t>
            </a:r>
            <a:endParaRPr sz="2400"/>
          </a:p>
        </p:txBody>
      </p:sp>
      <p:sp>
        <p:nvSpPr>
          <p:cNvPr id="179" name="Google Shape;179;p21"/>
          <p:cNvSpPr txBox="1"/>
          <p:nvPr>
            <p:ph idx="1" type="body"/>
          </p:nvPr>
        </p:nvSpPr>
        <p:spPr>
          <a:xfrm>
            <a:off x="819150" y="1411500"/>
            <a:ext cx="7505700" cy="3155700"/>
          </a:xfrm>
          <a:prstGeom prst="rect">
            <a:avLst/>
          </a:prstGeom>
        </p:spPr>
        <p:txBody>
          <a:bodyPr anchorCtr="0" anchor="t" bIns="91425" lIns="91425" spcFirstLastPara="1" rIns="91425" wrap="square" tIns="91425">
            <a:normAutofit fontScale="55000" lnSpcReduction="20000"/>
          </a:bodyPr>
          <a:lstStyle/>
          <a:p>
            <a:pPr indent="0" lvl="0" marL="0" rtl="0" algn="ctr">
              <a:spcBef>
                <a:spcPts val="0"/>
              </a:spcBef>
              <a:spcAft>
                <a:spcPts val="0"/>
              </a:spcAft>
              <a:buNone/>
            </a:pPr>
            <a:r>
              <a:rPr lang="it"/>
              <a:t>Compiti del coordinatore di classe</a:t>
            </a:r>
            <a:endParaRPr/>
          </a:p>
          <a:p>
            <a:pPr indent="0" lvl="0" marL="0" rtl="0" algn="l">
              <a:spcBef>
                <a:spcPts val="1200"/>
              </a:spcBef>
              <a:spcAft>
                <a:spcPts val="0"/>
              </a:spcAft>
              <a:buNone/>
            </a:pPr>
            <a:r>
              <a:rPr lang="it"/>
              <a:t> Il Coordinatore in rapporto agli alunni svolge le seguenti azioni: </a:t>
            </a:r>
            <a:endParaRPr/>
          </a:p>
          <a:p>
            <a:pPr indent="-274002" lvl="0" marL="457200" rtl="0" algn="l">
              <a:spcBef>
                <a:spcPts val="1200"/>
              </a:spcBef>
              <a:spcAft>
                <a:spcPts val="0"/>
              </a:spcAft>
              <a:buSzPct val="100000"/>
              <a:buChar char="●"/>
            </a:pPr>
            <a:r>
              <a:rPr lang="it"/>
              <a:t>si informa sulle situazioni a rischio e cerca soluzioni adeguate in collaborazione con il Consiglio di classe </a:t>
            </a:r>
            <a:endParaRPr/>
          </a:p>
          <a:p>
            <a:pPr indent="-274002" lvl="0" marL="457200" rtl="0" algn="l">
              <a:spcBef>
                <a:spcPts val="0"/>
              </a:spcBef>
              <a:spcAft>
                <a:spcPts val="0"/>
              </a:spcAft>
              <a:buSzPct val="100000"/>
              <a:buChar char="●"/>
            </a:pPr>
            <a:r>
              <a:rPr lang="it"/>
              <a:t>controlla che gli alunni informino i genitori sulle comunicazioni scuola/famiglia  </a:t>
            </a:r>
            <a:endParaRPr/>
          </a:p>
          <a:p>
            <a:pPr indent="-274002" lvl="0" marL="457200" rtl="0" algn="l">
              <a:spcBef>
                <a:spcPts val="0"/>
              </a:spcBef>
              <a:spcAft>
                <a:spcPts val="0"/>
              </a:spcAft>
              <a:buSzPct val="100000"/>
              <a:buChar char="●"/>
            </a:pPr>
            <a:r>
              <a:rPr lang="it"/>
              <a:t>tiene i rapporti con gli alunni  e con le loro famiglie, diventando il tramite di questi con il Consiglio di classe, la Dirigente Scolastica, la collaboratrice della DS, i docenti responsabili di funzioni strumentali e i docenti referenti di progetti e attività varie </a:t>
            </a:r>
            <a:endParaRPr/>
          </a:p>
          <a:p>
            <a:pPr indent="-274002" lvl="0" marL="457200" rtl="0" algn="l">
              <a:spcBef>
                <a:spcPts val="0"/>
              </a:spcBef>
              <a:spcAft>
                <a:spcPts val="0"/>
              </a:spcAft>
              <a:buSzPct val="100000"/>
              <a:buChar char="●"/>
            </a:pPr>
            <a:r>
              <a:rPr lang="it"/>
              <a:t>coordina i consigli di classe e dopo ogni riunione del consiglio, riferisce agli alunni dei problemi, singoli e di classe, eventualmente riscontrati </a:t>
            </a:r>
            <a:endParaRPr/>
          </a:p>
          <a:p>
            <a:pPr indent="0" lvl="0" marL="0" rtl="0" algn="l">
              <a:spcBef>
                <a:spcPts val="1200"/>
              </a:spcBef>
              <a:spcAft>
                <a:spcPts val="0"/>
              </a:spcAft>
              <a:buNone/>
            </a:pPr>
            <a:r>
              <a:rPr lang="it"/>
              <a:t>In rapporto ai colleghi della classe e ad altri docenti con incarichi specifici svolge le seguenti azioni: </a:t>
            </a:r>
            <a:endParaRPr/>
          </a:p>
          <a:p>
            <a:pPr indent="-274002" lvl="0" marL="457200" rtl="0" algn="l">
              <a:spcBef>
                <a:spcPts val="1200"/>
              </a:spcBef>
              <a:spcAft>
                <a:spcPts val="0"/>
              </a:spcAft>
              <a:buSzPct val="100000"/>
              <a:buChar char="●"/>
            </a:pPr>
            <a:r>
              <a:rPr lang="it"/>
              <a:t>controlla le assenze mensili degli alunni, i ritardi ed eventualmente li comunica alla Dirigente Scolastica o alla collaboratrice della DS </a:t>
            </a:r>
            <a:endParaRPr/>
          </a:p>
          <a:p>
            <a:pPr indent="-274002" lvl="0" marL="457200" rtl="0" algn="l">
              <a:spcBef>
                <a:spcPts val="0"/>
              </a:spcBef>
              <a:spcAft>
                <a:spcPts val="0"/>
              </a:spcAft>
              <a:buSzPct val="100000"/>
              <a:buChar char="●"/>
            </a:pPr>
            <a:r>
              <a:rPr lang="it"/>
              <a:t>controlla il registro di classe in relazione ad assenze, numero di verifiche, ritardi, note disciplinari </a:t>
            </a:r>
            <a:endParaRPr/>
          </a:p>
          <a:p>
            <a:pPr indent="-274002" lvl="0" marL="457200" rtl="0" algn="l">
              <a:spcBef>
                <a:spcPts val="0"/>
              </a:spcBef>
              <a:spcAft>
                <a:spcPts val="0"/>
              </a:spcAft>
              <a:buSzPct val="100000"/>
              <a:buChar char="●"/>
            </a:pPr>
            <a:r>
              <a:rPr lang="it"/>
              <a:t>ritira e controlla documenti e note informative periodiche </a:t>
            </a:r>
            <a:endParaRPr/>
          </a:p>
          <a:p>
            <a:pPr indent="-274002" lvl="0" marL="457200" rtl="0" algn="l">
              <a:spcBef>
                <a:spcPts val="0"/>
              </a:spcBef>
              <a:spcAft>
                <a:spcPts val="0"/>
              </a:spcAft>
              <a:buSzPct val="100000"/>
              <a:buChar char="●"/>
            </a:pPr>
            <a:r>
              <a:rPr lang="it"/>
              <a:t>mantiene i contatti con gli altri docenti del Consiglio al fine di individuare eventuali problematiche anche in relazione al percorso di integrazione degli alunni disabili, stranieri, con DSA e al disagio in genere </a:t>
            </a:r>
            <a:endParaRPr/>
          </a:p>
          <a:p>
            <a:pPr indent="-274002" lvl="0" marL="457200" rtl="0" algn="l">
              <a:spcBef>
                <a:spcPts val="0"/>
              </a:spcBef>
              <a:spcAft>
                <a:spcPts val="0"/>
              </a:spcAft>
              <a:buSzPct val="100000"/>
              <a:buChar char="●"/>
            </a:pPr>
            <a:r>
              <a:rPr lang="it"/>
              <a:t>collabora con i docenti responsabili di specifiche funzioni strumentali, con i referenti dei progetti e delle varie attività e con altri docenti con incarichi specifici</a:t>
            </a:r>
            <a:endParaRPr/>
          </a:p>
          <a:p>
            <a:pPr indent="-274002" lvl="0" marL="457200" rtl="0" algn="l">
              <a:spcBef>
                <a:spcPts val="0"/>
              </a:spcBef>
              <a:spcAft>
                <a:spcPts val="0"/>
              </a:spcAft>
              <a:buSzPct val="100000"/>
              <a:buChar char="●"/>
            </a:pPr>
            <a:r>
              <a:rPr lang="it"/>
              <a:t>coordina le attività di educazione civica della classe</a:t>
            </a:r>
            <a:endParaRPr/>
          </a:p>
          <a:p>
            <a:pPr indent="0" lvl="0" marL="0" rtl="0" algn="l">
              <a:spcBef>
                <a:spcPts val="1200"/>
              </a:spcBef>
              <a:spcAft>
                <a:spcPts val="0"/>
              </a:spcAft>
              <a:buNone/>
            </a:pPr>
            <a:r>
              <a:rPr lang="it"/>
              <a:t> In rapporto ai genitori svolge le seguenti azioni: </a:t>
            </a:r>
            <a:endParaRPr/>
          </a:p>
          <a:p>
            <a:pPr indent="-274002" lvl="0" marL="457200" rtl="0" algn="l">
              <a:spcBef>
                <a:spcPts val="1200"/>
              </a:spcBef>
              <a:spcAft>
                <a:spcPts val="0"/>
              </a:spcAft>
              <a:buSzPct val="100000"/>
              <a:buChar char="●"/>
            </a:pPr>
            <a:r>
              <a:rPr lang="it"/>
              <a:t>informa e convoca i genitori degli alunni in difficoltà </a:t>
            </a:r>
            <a:endParaRPr/>
          </a:p>
          <a:p>
            <a:pPr indent="-274002" lvl="0" marL="457200" rtl="0" algn="l">
              <a:spcBef>
                <a:spcPts val="0"/>
              </a:spcBef>
              <a:spcAft>
                <a:spcPts val="0"/>
              </a:spcAft>
              <a:buSzPct val="100000"/>
              <a:buChar char="●"/>
            </a:pPr>
            <a:r>
              <a:rPr lang="it"/>
              <a:t>tiene rapporti con i rappresentanti dei genitori della classe </a:t>
            </a:r>
            <a:endParaRPr/>
          </a:p>
          <a:p>
            <a:pPr indent="-274002" lvl="0" marL="457200" rtl="0" algn="l">
              <a:spcBef>
                <a:spcPts val="0"/>
              </a:spcBef>
              <a:spcAft>
                <a:spcPts val="0"/>
              </a:spcAft>
              <a:buSzPct val="100000"/>
              <a:buChar char="●"/>
            </a:pPr>
            <a:r>
              <a:rPr lang="it"/>
              <a:t>sollecita e coordina il dialogo con le famiglie, assicurando la corretta comunicazione di tutte le attività promosse dalla scuola e dal consiglio di classe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